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9"/>
  </p:notesMasterIdLst>
  <p:sldIdLst>
    <p:sldId id="256" r:id="rId2"/>
    <p:sldId id="313" r:id="rId3"/>
    <p:sldId id="315" r:id="rId4"/>
    <p:sldId id="316" r:id="rId5"/>
    <p:sldId id="317" r:id="rId6"/>
    <p:sldId id="318" r:id="rId7"/>
    <p:sldId id="319" r:id="rId8"/>
    <p:sldId id="292" r:id="rId9"/>
    <p:sldId id="293" r:id="rId10"/>
    <p:sldId id="294" r:id="rId11"/>
    <p:sldId id="295" r:id="rId12"/>
    <p:sldId id="296" r:id="rId13"/>
    <p:sldId id="312" r:id="rId14"/>
    <p:sldId id="320" r:id="rId15"/>
    <p:sldId id="321" r:id="rId16"/>
    <p:sldId id="322" r:id="rId17"/>
    <p:sldId id="323" r:id="rId18"/>
    <p:sldId id="324" r:id="rId19"/>
    <p:sldId id="325" r:id="rId20"/>
    <p:sldId id="326" r:id="rId21"/>
    <p:sldId id="327" r:id="rId22"/>
    <p:sldId id="328" r:id="rId23"/>
    <p:sldId id="329" r:id="rId24"/>
    <p:sldId id="330" r:id="rId25"/>
    <p:sldId id="332" r:id="rId26"/>
    <p:sldId id="331" r:id="rId27"/>
    <p:sldId id="297" r:id="rId28"/>
    <p:sldId id="298" r:id="rId29"/>
    <p:sldId id="299" r:id="rId30"/>
    <p:sldId id="300" r:id="rId31"/>
    <p:sldId id="301" r:id="rId32"/>
    <p:sldId id="303" r:id="rId33"/>
    <p:sldId id="304" r:id="rId34"/>
    <p:sldId id="305" r:id="rId35"/>
    <p:sldId id="306" r:id="rId36"/>
    <p:sldId id="307" r:id="rId37"/>
    <p:sldId id="308" r:id="rId38"/>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45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3728" autoAdjust="0"/>
  </p:normalViewPr>
  <p:slideViewPr>
    <p:cSldViewPr>
      <p:cViewPr varScale="1">
        <p:scale>
          <a:sx n="68" d="100"/>
          <a:sy n="68" d="100"/>
        </p:scale>
        <p:origin x="1168" y="48"/>
      </p:cViewPr>
      <p:guideLst>
        <p:guide orient="horz" pos="2160"/>
        <p:guide pos="2880"/>
      </p:guideLst>
    </p:cSldViewPr>
  </p:slideViewPr>
  <p:outlineViewPr>
    <p:cViewPr>
      <p:scale>
        <a:sx n="33" d="100"/>
        <a:sy n="33" d="100"/>
      </p:scale>
      <p:origin x="0" y="247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Georgia" pitchFamily="18" charset="0"/>
                <a:cs typeface="Times New Roman" pitchFamily="18" charset="0"/>
              </a:defRPr>
            </a:lvl1pPr>
          </a:lstStyle>
          <a:p>
            <a:pPr>
              <a:defRPr/>
            </a:pPr>
            <a:endParaRPr 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eorgia" pitchFamily="18" charset="0"/>
                <a:cs typeface="Times New Roman" pitchFamily="18" charset="0"/>
              </a:defRPr>
            </a:lvl1pPr>
          </a:lstStyle>
          <a:p>
            <a:pPr>
              <a:defRPr/>
            </a:pPr>
            <a:fld id="{95C5546B-CFEB-4349-854D-E2FA88E0AEE6}" type="datetimeFigureOut">
              <a:rPr lang="en-US"/>
              <a:pPr>
                <a:defRPr/>
              </a:pPr>
              <a:t>5/7/2015</a:t>
            </a:fld>
            <a:endParaRPr lang="en-US" dirty="0"/>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Georgia" pitchFamily="18" charset="0"/>
                <a:cs typeface="Times New Roman" pitchFamily="18" charset="0"/>
              </a:defRPr>
            </a:lvl1pPr>
          </a:lstStyle>
          <a:p>
            <a:pPr>
              <a:defRPr/>
            </a:pPr>
            <a:endParaRPr 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eorgia" pitchFamily="18" charset="0"/>
                <a:cs typeface="Times New Roman" pitchFamily="18" charset="0"/>
              </a:defRPr>
            </a:lvl1pPr>
          </a:lstStyle>
          <a:p>
            <a:pPr>
              <a:defRPr/>
            </a:pPr>
            <a:fld id="{604678F2-F2BA-4027-89C8-168D75700503}" type="slidenum">
              <a:rPr lang="en-US"/>
              <a:pPr>
                <a:defRPr/>
              </a:pPr>
              <a:t>‹#›</a:t>
            </a:fld>
            <a:endParaRPr lang="en-US" dirty="0"/>
          </a:p>
        </p:txBody>
      </p:sp>
    </p:spTree>
    <p:extLst>
      <p:ext uri="{BB962C8B-B14F-4D97-AF65-F5344CB8AC3E}">
        <p14:creationId xmlns:p14="http://schemas.microsoft.com/office/powerpoint/2010/main" val="304271264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Calibri"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Calibri"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Calibri"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Calibri"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Calibri"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604678F2-F2BA-4027-89C8-168D75700503}" type="slidenum">
              <a:rPr lang="en-US" smtClean="0"/>
              <a:pPr>
                <a:defRPr/>
              </a:pPr>
              <a:t>6</a:t>
            </a:fld>
            <a:endParaRPr lang="en-US" dirty="0"/>
          </a:p>
        </p:txBody>
      </p:sp>
    </p:spTree>
    <p:extLst>
      <p:ext uri="{BB962C8B-B14F-4D97-AF65-F5344CB8AC3E}">
        <p14:creationId xmlns:p14="http://schemas.microsoft.com/office/powerpoint/2010/main" val="4257277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441703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391025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604678F2-F2BA-4027-89C8-168D75700503}" type="slidenum">
              <a:rPr lang="en-US" smtClean="0"/>
              <a:pPr>
                <a:defRPr/>
              </a:pPr>
              <a:t>7</a:t>
            </a:fld>
            <a:endParaRPr lang="en-US" dirty="0"/>
          </a:p>
        </p:txBody>
      </p:sp>
    </p:spTree>
    <p:extLst>
      <p:ext uri="{BB962C8B-B14F-4D97-AF65-F5344CB8AC3E}">
        <p14:creationId xmlns:p14="http://schemas.microsoft.com/office/powerpoint/2010/main" val="425727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660959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TA order of print is:</a:t>
            </a:r>
            <a:r>
              <a:rPr lang="en-US" baseline="0" dirty="0" smtClean="0"/>
              <a:t> </a:t>
            </a:r>
            <a:r>
              <a:rPr lang="en-US" sz="1200" b="1" dirty="0" smtClean="0"/>
              <a:t>Student, Worker,</a:t>
            </a:r>
            <a:r>
              <a:rPr lang="en-US" sz="1200" b="1" baseline="0" dirty="0" smtClean="0"/>
              <a:t> </a:t>
            </a:r>
            <a:r>
              <a:rPr lang="en-US" sz="1200" b="1" dirty="0" smtClean="0"/>
              <a:t>Teacher , TA.</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This due to the inheritance order: </a:t>
            </a:r>
            <a:r>
              <a:rPr lang="en-US" sz="1200" b="1" noProof="1" smtClean="0">
                <a:solidFill>
                  <a:srgbClr val="0000FF"/>
                </a:solidFill>
              </a:rPr>
              <a:t>class</a:t>
            </a:r>
            <a:r>
              <a:rPr lang="en-US" sz="1200" noProof="1" smtClean="0"/>
              <a:t> </a:t>
            </a:r>
            <a:r>
              <a:rPr lang="en-US" sz="1200" b="1" noProof="1" smtClean="0"/>
              <a:t>TA</a:t>
            </a:r>
            <a:r>
              <a:rPr lang="en-US" sz="1200" noProof="1" smtClean="0"/>
              <a:t> : </a:t>
            </a:r>
            <a:r>
              <a:rPr lang="en-US" sz="1200" b="1" noProof="1" smtClean="0">
                <a:solidFill>
                  <a:srgbClr val="0000FF"/>
                </a:solidFill>
              </a:rPr>
              <a:t>public</a:t>
            </a:r>
            <a:r>
              <a:rPr lang="en-US" sz="1200" noProof="1" smtClean="0"/>
              <a:t> </a:t>
            </a:r>
            <a:r>
              <a:rPr lang="en-US" sz="1200" b="1" noProof="1" smtClean="0"/>
              <a:t>Student</a:t>
            </a:r>
            <a:r>
              <a:rPr lang="en-US" sz="1200" noProof="1" smtClean="0"/>
              <a:t>, </a:t>
            </a:r>
            <a:r>
              <a:rPr lang="en-US" sz="1200" b="1" noProof="1" smtClean="0">
                <a:solidFill>
                  <a:srgbClr val="0000FF"/>
                </a:solidFill>
              </a:rPr>
              <a:t>public</a:t>
            </a:r>
            <a:r>
              <a:rPr lang="en-US" sz="1200" noProof="1" smtClean="0"/>
              <a:t> </a:t>
            </a:r>
            <a:r>
              <a:rPr lang="en-US" sz="1200" b="1" noProof="1" smtClean="0"/>
              <a:t>Teacher</a:t>
            </a:r>
          </a:p>
          <a:p>
            <a:pPr algn="l" rtl="0"/>
            <a:r>
              <a:rPr lang="en-US" b="0" dirty="0" smtClean="0"/>
              <a:t>And has nothing with the</a:t>
            </a:r>
            <a:r>
              <a:rPr lang="en-US" b="0" baseline="0" dirty="0" smtClean="0"/>
              <a:t> construction line order (one can change that)</a:t>
            </a:r>
            <a:endParaRPr lang="en-US" b="0" dirty="0"/>
          </a:p>
        </p:txBody>
      </p:sp>
      <p:sp>
        <p:nvSpPr>
          <p:cNvPr id="4" name="Slide Number Placeholder 3"/>
          <p:cNvSpPr>
            <a:spLocks noGrp="1"/>
          </p:cNvSpPr>
          <p:nvPr>
            <p:ph type="sldNum" sz="quarter" idx="10"/>
          </p:nvPr>
        </p:nvSpPr>
        <p:spPr/>
        <p:txBody>
          <a:bodyPr/>
          <a:lstStyle/>
          <a:p>
            <a:pPr>
              <a:defRPr/>
            </a:pPr>
            <a:fld id="{604678F2-F2BA-4027-89C8-168D75700503}" type="slidenum">
              <a:rPr lang="en-US" smtClean="0"/>
              <a:pPr>
                <a:defRPr/>
              </a:pPr>
              <a:t>11</a:t>
            </a:fld>
            <a:endParaRPr lang="en-US" dirty="0"/>
          </a:p>
        </p:txBody>
      </p:sp>
    </p:spTree>
    <p:extLst>
      <p:ext uri="{BB962C8B-B14F-4D97-AF65-F5344CB8AC3E}">
        <p14:creationId xmlns:p14="http://schemas.microsoft.com/office/powerpoint/2010/main" val="233856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fontAlgn="base"/>
            <a:r>
              <a:rPr lang="en-US" dirty="0" smtClean="0">
                <a:effectLst/>
              </a:rPr>
              <a:t>the whole code compiles.</a:t>
            </a:r>
          </a:p>
          <a:p>
            <a:pPr algn="l" rtl="0" fontAlgn="base"/>
            <a:r>
              <a:rPr lang="en-US" dirty="0" smtClean="0">
                <a:effectLst/>
              </a:rPr>
              <a:t>we get a compilation error only when adding the code</a:t>
            </a:r>
            <a:r>
              <a:rPr lang="he-IL" dirty="0" smtClean="0">
                <a:effectLst/>
              </a:rPr>
              <a:t> </a:t>
            </a:r>
            <a:r>
              <a:rPr lang="en-US" sz="1200" kern="1200" dirty="0" err="1" smtClean="0">
                <a:solidFill>
                  <a:schemeClr val="tx1"/>
                </a:solidFill>
                <a:effectLst/>
                <a:latin typeface="Calibri" pitchFamily="34" charset="0"/>
                <a:ea typeface="+mn-ea"/>
                <a:cs typeface="Arial" pitchFamily="34" charset="0"/>
              </a:rPr>
              <a:t>d.a</a:t>
            </a:r>
            <a:r>
              <a:rPr lang="en-US" sz="1200" kern="1200" dirty="0" smtClean="0">
                <a:solidFill>
                  <a:schemeClr val="tx1"/>
                </a:solidFill>
                <a:effectLst/>
                <a:latin typeface="Calibri" pitchFamily="34" charset="0"/>
                <a:ea typeface="+mn-ea"/>
                <a:cs typeface="Arial" pitchFamily="34" charset="0"/>
              </a:rPr>
              <a:t> = 4</a:t>
            </a:r>
            <a:endParaRPr lang="en-US" dirty="0" smtClean="0">
              <a:effectLst/>
            </a:endParaRPr>
          </a:p>
        </p:txBody>
      </p:sp>
      <p:sp>
        <p:nvSpPr>
          <p:cNvPr id="4" name="מציין מיקום של מספר שקופית 3"/>
          <p:cNvSpPr>
            <a:spLocks noGrp="1"/>
          </p:cNvSpPr>
          <p:nvPr>
            <p:ph type="sldNum" sz="quarter" idx="10"/>
          </p:nvPr>
        </p:nvSpPr>
        <p:spPr/>
        <p:txBody>
          <a:bodyPr/>
          <a:lstStyle/>
          <a:p>
            <a:pPr>
              <a:defRPr/>
            </a:pPr>
            <a:fld id="{604678F2-F2BA-4027-89C8-168D75700503}" type="slidenum">
              <a:rPr lang="en-US" smtClean="0"/>
              <a:pPr>
                <a:defRPr/>
              </a:pPr>
              <a:t>13</a:t>
            </a:fld>
            <a:endParaRPr lang="en-US" dirty="0"/>
          </a:p>
        </p:txBody>
      </p:sp>
    </p:spTree>
    <p:extLst>
      <p:ext uri="{BB962C8B-B14F-4D97-AF65-F5344CB8AC3E}">
        <p14:creationId xmlns:p14="http://schemas.microsoft.com/office/powerpoint/2010/main" val="3722766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מציין מיקום של תמונת שקופית 1"/>
          <p:cNvSpPr>
            <a:spLocks noGrp="1" noRot="1" noChangeAspect="1" noTextEdit="1"/>
          </p:cNvSpPr>
          <p:nvPr>
            <p:ph type="sldImg"/>
          </p:nvPr>
        </p:nvSpPr>
        <p:spPr>
          <a:ln/>
        </p:spPr>
      </p:sp>
      <p:sp>
        <p:nvSpPr>
          <p:cNvPr id="45059" name="מציין מיקום של הערו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e-IL" dirty="0" smtClean="0"/>
              <a:t>יצירת </a:t>
            </a:r>
            <a:r>
              <a:rPr lang="en-US" dirty="0" smtClean="0"/>
              <a:t>A</a:t>
            </a:r>
            <a:r>
              <a:rPr lang="he-IL" dirty="0" smtClean="0"/>
              <a:t> מופיע רק פעם אחת</a:t>
            </a:r>
            <a:endParaRPr lang="en-US" dirty="0" smtClean="0"/>
          </a:p>
        </p:txBody>
      </p:sp>
      <p:sp>
        <p:nvSpPr>
          <p:cNvPr id="45060"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fld id="{A6212721-4CAC-4D68-8233-A8250E7043AB}" type="slidenum">
              <a:rPr lang="he-IL" smtClean="0">
                <a:cs typeface="Times New Roman" pitchFamily="18" charset="0"/>
              </a:rPr>
              <a:pPr eaLnBrk="1" hangingPunct="1"/>
              <a:t>26</a:t>
            </a:fld>
            <a:endParaRPr lang="en-US" dirty="0" smtClean="0">
              <a:cs typeface="Times New Roman" pitchFamily="18" charset="0"/>
            </a:endParaRPr>
          </a:p>
        </p:txBody>
      </p:sp>
    </p:spTree>
    <p:extLst>
      <p:ext uri="{BB962C8B-B14F-4D97-AF65-F5344CB8AC3E}">
        <p14:creationId xmlns:p14="http://schemas.microsoft.com/office/powerpoint/2010/main" val="247869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57277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4694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14883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AA1FA332-2984-4A15-A416-3115A25E301B}" type="datetime8">
              <a:rPr lang="he-IL" smtClean="0"/>
              <a:t>07 מאי 15</a:t>
            </a:fld>
            <a:endParaRPr lang="he-IL" dirty="0"/>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he-IL" dirty="0"/>
          </a:p>
        </p:txBody>
      </p:sp>
      <p:sp>
        <p:nvSpPr>
          <p:cNvPr id="19" name="Slide Number Placeholder 28"/>
          <p:cNvSpPr>
            <a:spLocks noGrp="1"/>
          </p:cNvSpPr>
          <p:nvPr>
            <p:ph type="sldNum" sz="quarter" idx="12"/>
          </p:nvPr>
        </p:nvSpPr>
        <p:spPr>
          <a:xfrm>
            <a:off x="8217917" y="1588"/>
            <a:ext cx="890587" cy="365125"/>
          </a:xfrm>
          <a:prstGeom prst="rect">
            <a:avLst/>
          </a:prstGeom>
        </p:spPr>
        <p:txBody>
          <a:bodyPr/>
          <a:lstStyle>
            <a:lvl1pPr algn="r">
              <a:defRPr sz="1800">
                <a:solidFill>
                  <a:schemeClr val="bg1"/>
                </a:solidFill>
              </a:defRPr>
            </a:lvl1pPr>
          </a:lstStyle>
          <a:p>
            <a:pPr>
              <a:defRPr/>
            </a:pPr>
            <a:r>
              <a:rPr lang="en-US" dirty="0" smtClean="0"/>
              <a:t>/37</a:t>
            </a:r>
            <a:fld id="{6158BA8C-5E56-4BB2-801D-A5039B2A79D1}" type="slidenum">
              <a:rPr lang="he-IL" smtClean="0"/>
              <a:pPr>
                <a:defRPr/>
              </a:pPr>
              <a:t>‹#›</a:t>
            </a:fld>
            <a:endParaRPr lang="en-US" dirty="0" smtClean="0"/>
          </a:p>
        </p:txBody>
      </p:sp>
    </p:spTree>
    <p:extLst>
      <p:ext uri="{BB962C8B-B14F-4D97-AF65-F5344CB8AC3E}">
        <p14:creationId xmlns:p14="http://schemas.microsoft.com/office/powerpoint/2010/main" val="35563688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E4B67BF-A64B-460E-9A94-B239D6502AE8}" type="datetime8">
              <a:rPr lang="he-IL" smtClean="0"/>
              <a:t>07 מאי 15</a:t>
            </a:fld>
            <a:endParaRPr lang="he-IL" dirty="0"/>
          </a:p>
        </p:txBody>
      </p:sp>
      <p:sp>
        <p:nvSpPr>
          <p:cNvPr id="5" name="Footer Placeholder 2"/>
          <p:cNvSpPr>
            <a:spLocks noGrp="1"/>
          </p:cNvSpPr>
          <p:nvPr>
            <p:ph type="ftr" sz="quarter" idx="11"/>
          </p:nvPr>
        </p:nvSpPr>
        <p:spPr/>
        <p:txBody>
          <a:bodyPr/>
          <a:lstStyle>
            <a:lvl1pPr>
              <a:defRPr/>
            </a:lvl1pPr>
          </a:lstStyle>
          <a:p>
            <a:pPr>
              <a:defRPr/>
            </a:pPr>
            <a:endParaRPr lang="he-IL" dirty="0"/>
          </a:p>
        </p:txBody>
      </p:sp>
      <p:sp>
        <p:nvSpPr>
          <p:cNvPr id="7"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80782569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0CA5F59-43CB-48C3-9D29-C142A6203673}" type="datetime8">
              <a:rPr lang="he-IL" smtClean="0"/>
              <a:t>07 מאי 15</a:t>
            </a:fld>
            <a:endParaRPr lang="he-IL" dirty="0"/>
          </a:p>
        </p:txBody>
      </p:sp>
      <p:sp>
        <p:nvSpPr>
          <p:cNvPr id="5" name="Footer Placeholder 2"/>
          <p:cNvSpPr>
            <a:spLocks noGrp="1"/>
          </p:cNvSpPr>
          <p:nvPr>
            <p:ph type="ftr" sz="quarter" idx="11"/>
          </p:nvPr>
        </p:nvSpPr>
        <p:spPr/>
        <p:txBody>
          <a:bodyPr/>
          <a:lstStyle>
            <a:lvl1pPr>
              <a:defRPr/>
            </a:lvl1pPr>
          </a:lstStyle>
          <a:p>
            <a:pPr>
              <a:defRPr/>
            </a:pPr>
            <a:endParaRPr lang="he-IL" dirty="0"/>
          </a:p>
        </p:txBody>
      </p:sp>
      <p:sp>
        <p:nvSpPr>
          <p:cNvPr id="7"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33361229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E63410-963F-486D-A9E2-5DAD8D874BC6}" type="datetime8">
              <a:rPr lang="he-IL" smtClean="0"/>
              <a:t>07 מאי 15</a:t>
            </a:fld>
            <a:endParaRPr lang="he-IL" dirty="0"/>
          </a:p>
        </p:txBody>
      </p:sp>
      <p:sp>
        <p:nvSpPr>
          <p:cNvPr id="5" name="Footer Placeholder 2"/>
          <p:cNvSpPr>
            <a:spLocks noGrp="1"/>
          </p:cNvSpPr>
          <p:nvPr>
            <p:ph type="ftr" sz="quarter" idx="11"/>
          </p:nvPr>
        </p:nvSpPr>
        <p:spPr/>
        <p:txBody>
          <a:bodyPr/>
          <a:lstStyle>
            <a:lvl1pPr>
              <a:defRPr/>
            </a:lvl1pPr>
          </a:lstStyle>
          <a:p>
            <a:pPr>
              <a:defRPr/>
            </a:pPr>
            <a:endParaRPr lang="he-IL" dirty="0"/>
          </a:p>
        </p:txBody>
      </p:sp>
      <p:sp>
        <p:nvSpPr>
          <p:cNvPr id="6" name="Slide Number Placeholder 22"/>
          <p:cNvSpPr>
            <a:spLocks noGrp="1"/>
          </p:cNvSpPr>
          <p:nvPr>
            <p:ph type="sldNum" sz="quarter" idx="12"/>
          </p:nvPr>
        </p:nvSpPr>
        <p:spPr>
          <a:xfrm>
            <a:off x="8028384" y="1588"/>
            <a:ext cx="907654" cy="366712"/>
          </a:xfrm>
          <a:prstGeom prst="rect">
            <a:avLst/>
          </a:prstGeom>
        </p:spPr>
        <p:txBody>
          <a:bodyPr/>
          <a:lstStyle>
            <a:lvl1pPr>
              <a:defRPr/>
            </a:lvl1pPr>
          </a:lstStyle>
          <a:p>
            <a:pPr>
              <a:defRPr/>
            </a:pPr>
            <a:r>
              <a:rPr lang="en-US"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9811118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4D7198F0-E08C-4155-94D8-B04EA4E04737}" type="datetime8">
              <a:rPr lang="he-IL" smtClean="0"/>
              <a:t>07 מאי 15</a:t>
            </a:fld>
            <a:endParaRPr lang="he-IL" dirty="0"/>
          </a:p>
        </p:txBody>
      </p:sp>
      <p:sp>
        <p:nvSpPr>
          <p:cNvPr id="5" name="Footer Placeholder 2"/>
          <p:cNvSpPr>
            <a:spLocks noGrp="1"/>
          </p:cNvSpPr>
          <p:nvPr>
            <p:ph type="ftr" sz="quarter" idx="11"/>
          </p:nvPr>
        </p:nvSpPr>
        <p:spPr/>
        <p:txBody>
          <a:bodyPr/>
          <a:lstStyle>
            <a:lvl1pPr>
              <a:defRPr/>
            </a:lvl1pPr>
          </a:lstStyle>
          <a:p>
            <a:pPr>
              <a:defRPr/>
            </a:pPr>
            <a:endParaRPr lang="he-IL" dirty="0"/>
          </a:p>
        </p:txBody>
      </p:sp>
      <p:sp>
        <p:nvSpPr>
          <p:cNvPr id="7"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36337672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106BFDB-6FF4-477E-AC82-E4A0AD44600E}" type="datetime8">
              <a:rPr lang="he-IL" smtClean="0"/>
              <a:t>07 מאי 15</a:t>
            </a:fld>
            <a:endParaRPr lang="he-IL" dirty="0"/>
          </a:p>
        </p:txBody>
      </p:sp>
      <p:sp>
        <p:nvSpPr>
          <p:cNvPr id="6" name="Footer Placeholder 2"/>
          <p:cNvSpPr>
            <a:spLocks noGrp="1"/>
          </p:cNvSpPr>
          <p:nvPr>
            <p:ph type="ftr" sz="quarter" idx="11"/>
          </p:nvPr>
        </p:nvSpPr>
        <p:spPr/>
        <p:txBody>
          <a:bodyPr/>
          <a:lstStyle>
            <a:lvl1pPr>
              <a:defRPr/>
            </a:lvl1pPr>
          </a:lstStyle>
          <a:p>
            <a:pPr>
              <a:defRPr/>
            </a:pPr>
            <a:endParaRPr lang="he-IL" dirty="0"/>
          </a:p>
        </p:txBody>
      </p:sp>
      <p:sp>
        <p:nvSpPr>
          <p:cNvPr id="8"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24166141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B1153960-D45A-4B76-8648-0BB8E5742A9D}" type="datetime8">
              <a:rPr lang="he-IL" smtClean="0"/>
              <a:t>07 מאי 15</a:t>
            </a:fld>
            <a:endParaRPr lang="he-IL" dirty="0"/>
          </a:p>
        </p:txBody>
      </p:sp>
      <p:sp>
        <p:nvSpPr>
          <p:cNvPr id="9" name="Footer Placeholder 27"/>
          <p:cNvSpPr>
            <a:spLocks noGrp="1"/>
          </p:cNvSpPr>
          <p:nvPr>
            <p:ph type="ftr" sz="quarter" idx="12"/>
          </p:nvPr>
        </p:nvSpPr>
        <p:spPr/>
        <p:txBody>
          <a:bodyPr rtlCol="0"/>
          <a:lstStyle>
            <a:lvl1pPr>
              <a:defRPr/>
            </a:lvl1pPr>
          </a:lstStyle>
          <a:p>
            <a:pPr>
              <a:defRPr/>
            </a:pPr>
            <a:endParaRPr lang="he-IL" dirty="0"/>
          </a:p>
        </p:txBody>
      </p:sp>
      <p:sp>
        <p:nvSpPr>
          <p:cNvPr id="10" name="Slide Number Placeholder 22"/>
          <p:cNvSpPr>
            <a:spLocks noGrp="1"/>
          </p:cNvSpPr>
          <p:nvPr>
            <p:ph type="sldNum" sz="quarter" idx="13"/>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9826886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643973F3-7847-4A7C-9E88-1850D8ABF996}" type="datetime8">
              <a:rPr lang="he-IL" smtClean="0"/>
              <a:t>07 מאי 15</a:t>
            </a:fld>
            <a:endParaRPr lang="he-IL" dirty="0"/>
          </a:p>
        </p:txBody>
      </p:sp>
      <p:sp>
        <p:nvSpPr>
          <p:cNvPr id="4" name="Footer Placeholder 3"/>
          <p:cNvSpPr>
            <a:spLocks noGrp="1"/>
          </p:cNvSpPr>
          <p:nvPr>
            <p:ph type="ftr" sz="quarter" idx="11"/>
          </p:nvPr>
        </p:nvSpPr>
        <p:spPr/>
        <p:txBody>
          <a:bodyPr/>
          <a:lstStyle>
            <a:lvl1pPr>
              <a:defRPr/>
            </a:lvl1pPr>
          </a:lstStyle>
          <a:p>
            <a:pPr>
              <a:defRPr/>
            </a:pPr>
            <a:endParaRPr lang="he-IL" dirty="0"/>
          </a:p>
        </p:txBody>
      </p:sp>
      <p:sp>
        <p:nvSpPr>
          <p:cNvPr id="6"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18519271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06127C8-83E9-4F10-9BAE-82FD8053B0C7}" type="datetime8">
              <a:rPr lang="he-IL" smtClean="0"/>
              <a:t>07 מאי 15</a:t>
            </a:fld>
            <a:endParaRPr lang="he-IL" dirty="0"/>
          </a:p>
        </p:txBody>
      </p:sp>
      <p:sp>
        <p:nvSpPr>
          <p:cNvPr id="3" name="Footer Placeholder 2"/>
          <p:cNvSpPr>
            <a:spLocks noGrp="1"/>
          </p:cNvSpPr>
          <p:nvPr>
            <p:ph type="ftr" sz="quarter" idx="11"/>
          </p:nvPr>
        </p:nvSpPr>
        <p:spPr/>
        <p:txBody>
          <a:bodyPr/>
          <a:lstStyle>
            <a:lvl1pPr>
              <a:defRPr/>
            </a:lvl1pPr>
          </a:lstStyle>
          <a:p>
            <a:pPr>
              <a:defRPr/>
            </a:pPr>
            <a:endParaRPr lang="he-IL" dirty="0"/>
          </a:p>
        </p:txBody>
      </p:sp>
      <p:sp>
        <p:nvSpPr>
          <p:cNvPr id="5"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895769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8482189-2882-48F3-9DCF-2712CC9CBF1B}" type="datetime8">
              <a:rPr lang="he-IL" smtClean="0"/>
              <a:t>07 מאי 15</a:t>
            </a:fld>
            <a:endParaRPr lang="he-IL" dirty="0"/>
          </a:p>
        </p:txBody>
      </p:sp>
      <p:sp>
        <p:nvSpPr>
          <p:cNvPr id="6" name="Footer Placeholder 2"/>
          <p:cNvSpPr>
            <a:spLocks noGrp="1"/>
          </p:cNvSpPr>
          <p:nvPr>
            <p:ph type="ftr" sz="quarter" idx="11"/>
          </p:nvPr>
        </p:nvSpPr>
        <p:spPr/>
        <p:txBody>
          <a:bodyPr/>
          <a:lstStyle>
            <a:lvl1pPr>
              <a:defRPr/>
            </a:lvl1pPr>
          </a:lstStyle>
          <a:p>
            <a:pPr>
              <a:defRPr/>
            </a:pPr>
            <a:endParaRPr lang="he-IL" dirty="0"/>
          </a:p>
        </p:txBody>
      </p:sp>
      <p:sp>
        <p:nvSpPr>
          <p:cNvPr id="8"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777970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DE1DF222-8892-45B4-85B1-F147941BA4FE}" type="datetime8">
              <a:rPr lang="he-IL" smtClean="0"/>
              <a:t>07 מאי 15</a:t>
            </a:fld>
            <a:endParaRPr lang="he-IL" dirty="0"/>
          </a:p>
        </p:txBody>
      </p:sp>
      <p:sp>
        <p:nvSpPr>
          <p:cNvPr id="6" name="Footer Placeholder 2"/>
          <p:cNvSpPr>
            <a:spLocks noGrp="1"/>
          </p:cNvSpPr>
          <p:nvPr>
            <p:ph type="ftr" sz="quarter" idx="11"/>
          </p:nvPr>
        </p:nvSpPr>
        <p:spPr/>
        <p:txBody>
          <a:bodyPr/>
          <a:lstStyle>
            <a:lvl1pPr>
              <a:defRPr/>
            </a:lvl1pPr>
          </a:lstStyle>
          <a:p>
            <a:pPr>
              <a:defRPr/>
            </a:pPr>
            <a:endParaRPr lang="he-IL" dirty="0"/>
          </a:p>
        </p:txBody>
      </p:sp>
      <p:sp>
        <p:nvSpPr>
          <p:cNvPr id="8" name="Slide Number Placeholder 22"/>
          <p:cNvSpPr>
            <a:spLocks noGrp="1"/>
          </p:cNvSpPr>
          <p:nvPr>
            <p:ph type="sldNum" sz="quarter" idx="12"/>
          </p:nvPr>
        </p:nvSpPr>
        <p:spPr>
          <a:xfrm>
            <a:off x="8028384" y="1588"/>
            <a:ext cx="907654" cy="366712"/>
          </a:xfrm>
        </p:spPr>
        <p:txBody>
          <a:bodyPr/>
          <a:lstStyle>
            <a:lvl1pPr>
              <a:defRPr/>
            </a:lvl1pPr>
          </a:lstStyle>
          <a:p>
            <a:pPr>
              <a:defRPr/>
            </a:pPr>
            <a:r>
              <a:rPr lang="he-IL" dirty="0" smtClean="0"/>
              <a:t>37/</a:t>
            </a:r>
            <a:fld id="{E29086F5-2D1D-4873-8CEE-EAC3DBCEF349}" type="slidenum">
              <a:rPr lang="he-IL" smtClean="0"/>
              <a:pPr>
                <a:defRPr/>
              </a:pPr>
              <a:t>‹#›</a:t>
            </a:fld>
            <a:endParaRPr lang="he-IL" dirty="0"/>
          </a:p>
        </p:txBody>
      </p:sp>
    </p:spTree>
    <p:extLst>
      <p:ext uri="{BB962C8B-B14F-4D97-AF65-F5344CB8AC3E}">
        <p14:creationId xmlns:p14="http://schemas.microsoft.com/office/powerpoint/2010/main" val="26069120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D20935FE-1C5E-4A01-8EB9-3B0CFF2032CE}" type="datetime8">
              <a:rPr lang="he-IL" smtClean="0"/>
              <a:t>07 מאי 15</a:t>
            </a:fld>
            <a:endParaRPr lang="he-IL" dirty="0"/>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he-IL" dirty="0"/>
          </a:p>
        </p:txBody>
      </p:sp>
      <p:sp>
        <p:nvSpPr>
          <p:cNvPr id="22" name="Slide Number Placeholder 22"/>
          <p:cNvSpPr>
            <a:spLocks noGrp="1"/>
          </p:cNvSpPr>
          <p:nvPr>
            <p:ph type="sldNum" sz="quarter" idx="4"/>
          </p:nvPr>
        </p:nvSpPr>
        <p:spPr>
          <a:xfrm>
            <a:off x="8028384" y="1588"/>
            <a:ext cx="907654" cy="366712"/>
          </a:xfrm>
          <a:prstGeom prst="rect">
            <a:avLst/>
          </a:prstGeom>
        </p:spPr>
        <p:txBody>
          <a:bodyPr/>
          <a:lstStyle>
            <a:lvl1pPr>
              <a:defRPr>
                <a:solidFill>
                  <a:schemeClr val="bg1"/>
                </a:solidFill>
              </a:defRPr>
            </a:lvl1pPr>
          </a:lstStyle>
          <a:p>
            <a:pPr>
              <a:defRPr/>
            </a:pPr>
            <a:fld id="{E29086F5-2D1D-4873-8CEE-EAC3DBCEF349}" type="slidenum">
              <a:rPr lang="he-IL" smtClean="0"/>
              <a:pPr>
                <a:defRPr/>
              </a:pPr>
              <a:t>‹#›</a:t>
            </a:fld>
            <a:r>
              <a:rPr lang="en-US" dirty="0" smtClean="0"/>
              <a:t>/37</a:t>
            </a:r>
            <a:endParaRPr lang="he-IL" dirty="0"/>
          </a:p>
        </p:txBody>
      </p:sp>
    </p:spTree>
  </p:cSld>
  <p:clrMap bg1="lt1" tx1="dk1" bg2="lt2" tx2="dk2" accent1="accent1" accent2="accent2" accent3="accent3" accent4="accent4" accent5="accent5" accent6="accent6" hlink="hlink" folHlink="folHlink"/>
  <p:sldLayoutIdLst>
    <p:sldLayoutId id="2147483938" r:id="rId1"/>
    <p:sldLayoutId id="2147483930" r:id="rId2"/>
    <p:sldLayoutId id="2147483931" r:id="rId3"/>
    <p:sldLayoutId id="2147483932" r:id="rId4"/>
    <p:sldLayoutId id="2147483939" r:id="rId5"/>
    <p:sldLayoutId id="2147483940" r:id="rId6"/>
    <p:sldLayoutId id="2147483933" r:id="rId7"/>
    <p:sldLayoutId id="2147483934" r:id="rId8"/>
    <p:sldLayoutId id="2147483935" r:id="rId9"/>
    <p:sldLayoutId id="2147483936" r:id="rId10"/>
    <p:sldLayoutId id="2147483937" r:id="rId11"/>
  </p:sldLayoutIdLst>
  <p:timing>
    <p:tnLst>
      <p:par>
        <p:cTn id="1" dur="indefinite" restart="never" nodeType="tmRoot"/>
      </p:par>
    </p:tnLst>
  </p:timing>
  <p:hf hdr="0" ftr="0" dt="0"/>
  <p:txStyles>
    <p:titleStyle>
      <a:lvl1pPr algn="l" rtl="1" eaLnBrk="0" fontAlgn="base" hangingPunct="0">
        <a:spcBef>
          <a:spcPct val="0"/>
        </a:spcBef>
        <a:spcAft>
          <a:spcPct val="0"/>
        </a:spcAft>
        <a:defRPr sz="4000" kern="1200">
          <a:solidFill>
            <a:schemeClr val="tx2"/>
          </a:solidFill>
          <a:latin typeface="+mj-lt"/>
          <a:ea typeface="+mj-ea"/>
          <a:cs typeface="+mj-cs"/>
        </a:defRPr>
      </a:lvl1pPr>
      <a:lvl2pPr algn="l" rtl="1" eaLnBrk="0" fontAlgn="base" hangingPunct="0">
        <a:spcBef>
          <a:spcPct val="0"/>
        </a:spcBef>
        <a:spcAft>
          <a:spcPct val="0"/>
        </a:spcAft>
        <a:defRPr sz="4000">
          <a:solidFill>
            <a:schemeClr val="tx2"/>
          </a:solidFill>
          <a:latin typeface="Trebuchet MS" pitchFamily="34" charset="0"/>
          <a:cs typeface="Arial" pitchFamily="34" charset="0"/>
        </a:defRPr>
      </a:lvl2pPr>
      <a:lvl3pPr algn="l" rtl="1" eaLnBrk="0" fontAlgn="base" hangingPunct="0">
        <a:spcBef>
          <a:spcPct val="0"/>
        </a:spcBef>
        <a:spcAft>
          <a:spcPct val="0"/>
        </a:spcAft>
        <a:defRPr sz="4000">
          <a:solidFill>
            <a:schemeClr val="tx2"/>
          </a:solidFill>
          <a:latin typeface="Trebuchet MS" pitchFamily="34" charset="0"/>
          <a:cs typeface="Arial" pitchFamily="34" charset="0"/>
        </a:defRPr>
      </a:lvl3pPr>
      <a:lvl4pPr algn="l" rtl="1" eaLnBrk="0" fontAlgn="base" hangingPunct="0">
        <a:spcBef>
          <a:spcPct val="0"/>
        </a:spcBef>
        <a:spcAft>
          <a:spcPct val="0"/>
        </a:spcAft>
        <a:defRPr sz="4000">
          <a:solidFill>
            <a:schemeClr val="tx2"/>
          </a:solidFill>
          <a:latin typeface="Trebuchet MS" pitchFamily="34" charset="0"/>
          <a:cs typeface="Arial" pitchFamily="34" charset="0"/>
        </a:defRPr>
      </a:lvl4pPr>
      <a:lvl5pPr algn="l" rtl="1" eaLnBrk="0" fontAlgn="base" hangingPunct="0">
        <a:spcBef>
          <a:spcPct val="0"/>
        </a:spcBef>
        <a:spcAft>
          <a:spcPct val="0"/>
        </a:spcAft>
        <a:defRPr sz="4000">
          <a:solidFill>
            <a:schemeClr val="tx2"/>
          </a:solidFill>
          <a:latin typeface="Trebuchet MS" pitchFamily="34" charset="0"/>
          <a:cs typeface="Arial" pitchFamily="34" charset="0"/>
        </a:defRPr>
      </a:lvl5pPr>
      <a:lvl6pPr marL="457200" algn="l" rtl="1" fontAlgn="base">
        <a:spcBef>
          <a:spcPct val="0"/>
        </a:spcBef>
        <a:spcAft>
          <a:spcPct val="0"/>
        </a:spcAft>
        <a:defRPr sz="4000">
          <a:solidFill>
            <a:schemeClr val="tx2"/>
          </a:solidFill>
          <a:latin typeface="Trebuchet MS" pitchFamily="34" charset="0"/>
          <a:cs typeface="Arial" pitchFamily="34" charset="0"/>
        </a:defRPr>
      </a:lvl6pPr>
      <a:lvl7pPr marL="914400" algn="l" rtl="1" fontAlgn="base">
        <a:spcBef>
          <a:spcPct val="0"/>
        </a:spcBef>
        <a:spcAft>
          <a:spcPct val="0"/>
        </a:spcAft>
        <a:defRPr sz="4000">
          <a:solidFill>
            <a:schemeClr val="tx2"/>
          </a:solidFill>
          <a:latin typeface="Trebuchet MS" pitchFamily="34" charset="0"/>
          <a:cs typeface="Arial" pitchFamily="34" charset="0"/>
        </a:defRPr>
      </a:lvl7pPr>
      <a:lvl8pPr marL="1371600" algn="l" rtl="1" fontAlgn="base">
        <a:spcBef>
          <a:spcPct val="0"/>
        </a:spcBef>
        <a:spcAft>
          <a:spcPct val="0"/>
        </a:spcAft>
        <a:defRPr sz="4000">
          <a:solidFill>
            <a:schemeClr val="tx2"/>
          </a:solidFill>
          <a:latin typeface="Trebuchet MS" pitchFamily="34" charset="0"/>
          <a:cs typeface="Arial" pitchFamily="34" charset="0"/>
        </a:defRPr>
      </a:lvl8pPr>
      <a:lvl9pPr marL="1828800" algn="l" rtl="1" fontAlgn="base">
        <a:spcBef>
          <a:spcPct val="0"/>
        </a:spcBef>
        <a:spcAft>
          <a:spcPct val="0"/>
        </a:spcAft>
        <a:defRPr sz="4000">
          <a:solidFill>
            <a:schemeClr val="tx2"/>
          </a:solidFill>
          <a:latin typeface="Trebuchet MS" pitchFamily="34" charset="0"/>
          <a:cs typeface="Arial" pitchFamily="34" charset="0"/>
        </a:defRPr>
      </a:lvl9pPr>
    </p:titleStyle>
    <p:bodyStyle>
      <a:lvl1pPr marL="365125" indent="-255588" algn="r" rtl="1"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r" rtl="1"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r" rtl="1"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r" rtl="1"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r" rtl="1"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4.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microsoft.com/office/2007/relationships/hdphoto" Target="../media/hdphoto6.wdp"/><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5.png"/><Relationship Id="rId4" Type="http://schemas.microsoft.com/office/2007/relationships/hdphoto" Target="../media/hdphoto5.wdp"/></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microsoft.com/office/2007/relationships/hdphoto" Target="../media/hdphoto6.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2401888"/>
            <a:ext cx="8458200" cy="1470025"/>
          </a:xfrm>
        </p:spPr>
        <p:txBody>
          <a:bodyPr/>
          <a:lstStyle/>
          <a:p>
            <a:pPr eaLnBrk="1" hangingPunct="1"/>
            <a:r>
              <a:rPr lang="en-US" dirty="0" smtClean="0">
                <a:cs typeface="Arial" pitchFamily="34" charset="0"/>
              </a:rPr>
              <a:t>Object Oriented Programming</a:t>
            </a:r>
            <a:endParaRPr lang="he-IL" dirty="0" smtClean="0"/>
          </a:p>
        </p:txBody>
      </p:sp>
      <p:sp>
        <p:nvSpPr>
          <p:cNvPr id="5123" name="Subtitle 2"/>
          <p:cNvSpPr>
            <a:spLocks noGrp="1"/>
          </p:cNvSpPr>
          <p:nvPr>
            <p:ph type="subTitle" idx="1"/>
          </p:nvPr>
        </p:nvSpPr>
        <p:spPr>
          <a:xfrm>
            <a:off x="457200" y="3900488"/>
            <a:ext cx="4953000" cy="1752600"/>
          </a:xfrm>
        </p:spPr>
        <p:txBody>
          <a:bodyPr/>
          <a:lstStyle/>
          <a:p>
            <a:pPr marL="63500" rtl="0" eaLnBrk="1" hangingPunct="1"/>
            <a:r>
              <a:rPr lang="en-US" b="1" dirty="0" err="1" smtClean="0">
                <a:cs typeface="Times New Roman" pitchFamily="18" charset="0"/>
              </a:rPr>
              <a:t>Tirgul</a:t>
            </a:r>
            <a:r>
              <a:rPr lang="en-US" b="1" smtClean="0">
                <a:cs typeface="Times New Roman" pitchFamily="18" charset="0"/>
              </a:rPr>
              <a:t> 6</a:t>
            </a:r>
            <a:endParaRPr lang="en-US" b="1" dirty="0" smtClean="0">
              <a:cs typeface="Times New Roman" pitchFamily="18" charset="0"/>
            </a:endParaRPr>
          </a:p>
          <a:p>
            <a:pPr eaLnBrk="1" hangingPunct="1"/>
            <a:r>
              <a:rPr lang="en-US" dirty="0" smtClean="0">
                <a:cs typeface="Times New Roman" pitchFamily="18" charset="0"/>
              </a:rPr>
              <a:t>Inheritance 2</a:t>
            </a:r>
            <a:endParaRPr lang="he-IL" dirty="0" smtClean="0"/>
          </a:p>
        </p:txBody>
      </p:sp>
      <p:sp>
        <p:nvSpPr>
          <p:cNvPr id="5" name="מציין מיקום של מספר שקופית 4"/>
          <p:cNvSpPr>
            <a:spLocks noGrp="1"/>
          </p:cNvSpPr>
          <p:nvPr>
            <p:ph type="sldNum" sz="quarter" idx="12"/>
          </p:nvPr>
        </p:nvSpPr>
        <p:spPr/>
        <p:txBody>
          <a:bodyPr/>
          <a:lstStyle/>
          <a:p>
            <a:pPr>
              <a:defRPr/>
            </a:pPr>
            <a:r>
              <a:rPr lang="en-US" smtClean="0"/>
              <a:t>/37</a:t>
            </a:r>
            <a:fld id="{6158BA8C-5E56-4BB2-801D-A5039B2A79D1}" type="slidenum">
              <a:rPr lang="he-IL" smtClean="0"/>
              <a:pPr>
                <a:defRPr/>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r>
              <a:rPr lang="en-US" dirty="0" smtClean="0">
                <a:cs typeface="Arial" pitchFamily="34" charset="0"/>
              </a:rPr>
              <a:t>Single vs. Multiple Inheritance </a:t>
            </a:r>
          </a:p>
        </p:txBody>
      </p:sp>
      <p:sp>
        <p:nvSpPr>
          <p:cNvPr id="14339" name="Rectangle 3"/>
          <p:cNvSpPr>
            <a:spLocks noGrp="1"/>
          </p:cNvSpPr>
          <p:nvPr>
            <p:ph type="body" idx="1"/>
          </p:nvPr>
        </p:nvSpPr>
        <p:spPr>
          <a:xfrm>
            <a:off x="395288" y="2420938"/>
            <a:ext cx="3887787" cy="3816350"/>
          </a:xfrm>
        </p:spPr>
        <p:txBody>
          <a:bodyPr/>
          <a:lstStyle/>
          <a:p>
            <a:pPr algn="l" rtl="0">
              <a:lnSpc>
                <a:spcPct val="80000"/>
              </a:lnSpc>
              <a:buFont typeface="Georgia" pitchFamily="18" charset="0"/>
              <a:buNone/>
            </a:pPr>
            <a:r>
              <a:rPr lang="en-US" sz="1400" b="1" noProof="1" smtClean="0">
                <a:solidFill>
                  <a:srgbClr val="0000FF"/>
                </a:solidFill>
                <a:cs typeface="Times New Roman" pitchFamily="18" charset="0"/>
              </a:rPr>
              <a:t>class</a:t>
            </a:r>
            <a:r>
              <a:rPr lang="en-US" sz="1400" noProof="1" smtClean="0">
                <a:cs typeface="Times New Roman" pitchFamily="18" charset="0"/>
              </a:rPr>
              <a:t> </a:t>
            </a:r>
            <a:r>
              <a:rPr lang="en-US" sz="1400" b="1" noProof="1" smtClean="0">
                <a:cs typeface="Times New Roman" pitchFamily="18" charset="0"/>
              </a:rPr>
              <a:t>Student</a:t>
            </a:r>
          </a:p>
          <a:p>
            <a:pPr algn="l" rtl="0">
              <a:lnSpc>
                <a:spcPct val="80000"/>
              </a:lnSpc>
              <a:buFont typeface="Georgia" pitchFamily="18" charset="0"/>
              <a:buNone/>
            </a:pPr>
            <a:r>
              <a:rPr lang="en-US" sz="1400" noProof="1" smtClean="0">
                <a:cs typeface="Times New Roman" pitchFamily="18" charset="0"/>
              </a:rPr>
              <a:t>{</a:t>
            </a:r>
          </a:p>
          <a:p>
            <a:pPr algn="l" rtl="0">
              <a:lnSpc>
                <a:spcPct val="80000"/>
              </a:lnSpc>
              <a:buFont typeface="Georgia" pitchFamily="18" charset="0"/>
              <a:buNone/>
            </a:pPr>
            <a:r>
              <a:rPr lang="en-US" sz="1400" b="1" noProof="1" smtClean="0">
                <a:solidFill>
                  <a:srgbClr val="0000FF"/>
                </a:solidFill>
                <a:cs typeface="Times New Roman" pitchFamily="18" charset="0"/>
              </a:rPr>
              <a:t>protected</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dirty="0"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m_id;</a:t>
            </a:r>
          </a:p>
          <a:p>
            <a:pPr algn="l" rtl="0">
              <a:lnSpc>
                <a:spcPct val="80000"/>
              </a:lnSpc>
              <a:buFont typeface="Georgia" pitchFamily="18" charset="0"/>
              <a:buNone/>
            </a:pPr>
            <a:r>
              <a:rPr lang="en-US" sz="1400" noProof="1" smtClean="0">
                <a:cs typeface="Times New Roman" pitchFamily="18" charset="0"/>
              </a:rPr>
              <a:t> </a:t>
            </a:r>
            <a:r>
              <a:rPr lang="en-US" sz="1400" dirty="0"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m_semester_num;</a:t>
            </a:r>
          </a:p>
          <a:p>
            <a:pPr algn="l" rtl="0">
              <a:lnSpc>
                <a:spcPct val="80000"/>
              </a:lnSpc>
              <a:buFont typeface="Georgia" pitchFamily="18" charset="0"/>
              <a:buNone/>
            </a:pPr>
            <a:r>
              <a:rPr lang="en-US" sz="1400" noProof="1" smtClean="0">
                <a:cs typeface="Times New Roman" pitchFamily="18" charset="0"/>
              </a:rPr>
              <a:t>    </a:t>
            </a:r>
            <a:r>
              <a:rPr lang="en-US" sz="1400" dirty="0" smtClean="0">
                <a:cs typeface="Times New Roman" pitchFamily="18" charset="0"/>
              </a:rPr>
              <a:t> </a:t>
            </a:r>
            <a:r>
              <a:rPr lang="en-US" sz="1400" noProof="1" smtClean="0">
                <a:solidFill>
                  <a:srgbClr val="0000FF"/>
                </a:solidFill>
                <a:cs typeface="Times New Roman" pitchFamily="18" charset="0"/>
              </a:rPr>
              <a:t>string</a:t>
            </a:r>
            <a:r>
              <a:rPr lang="en-US" sz="1400" noProof="1" smtClean="0">
                <a:cs typeface="Times New Roman" pitchFamily="18" charset="0"/>
              </a:rPr>
              <a:t>* m_courses;</a:t>
            </a:r>
          </a:p>
          <a:p>
            <a:pPr algn="l" rtl="0">
              <a:lnSpc>
                <a:spcPct val="80000"/>
              </a:lnSpc>
              <a:buFont typeface="Georgia" pitchFamily="18" charset="0"/>
              <a:buNone/>
            </a:pPr>
            <a:r>
              <a:rPr lang="en-US" sz="1400" b="1" noProof="1" smtClean="0">
                <a:solidFill>
                  <a:srgbClr val="0000FF"/>
                </a:solidFill>
                <a:cs typeface="Times New Roman" pitchFamily="18" charset="0"/>
              </a:rPr>
              <a:t>public</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Student</a:t>
            </a:r>
            <a:r>
              <a:rPr lang="en-US" sz="1400" dirty="0" smtClean="0">
                <a:cs typeface="Times New Roman" pitchFamily="18" charset="0"/>
              </a:rPr>
              <a:t> </a:t>
            </a:r>
            <a:r>
              <a:rPr lang="en-US" sz="1400" noProof="1" smtClean="0">
                <a:cs typeface="Times New Roman" pitchFamily="18" charset="0"/>
              </a:rPr>
              <a:t>(</a:t>
            </a:r>
            <a:r>
              <a:rPr lang="en-US" sz="1400" noProof="1">
                <a:solidFill>
                  <a:srgbClr val="0000FF"/>
                </a:solidFill>
                <a:cs typeface="Times New Roman" pitchFamily="18" charset="0"/>
              </a:rPr>
              <a:t>const int </a:t>
            </a:r>
            <a:r>
              <a:rPr lang="en-US" sz="1400" noProof="1" smtClean="0">
                <a:solidFill>
                  <a:srgbClr val="0000FF"/>
                </a:solidFill>
                <a:cs typeface="Times New Roman" pitchFamily="18" charset="0"/>
              </a:rPr>
              <a:t> </a:t>
            </a:r>
            <a:r>
              <a:rPr lang="en-US" sz="1400" noProof="1" smtClean="0">
                <a:cs typeface="Times New Roman" pitchFamily="18" charset="0"/>
              </a:rPr>
              <a:t>id, </a:t>
            </a:r>
            <a:br>
              <a:rPr lang="en-US" sz="1400" noProof="1" smtClean="0">
                <a:cs typeface="Times New Roman" pitchFamily="18" charset="0"/>
              </a:rPr>
            </a:br>
            <a:r>
              <a:rPr lang="en-US" sz="1400" noProof="1" smtClean="0">
                <a:cs typeface="Times New Roman" pitchFamily="18" charset="0"/>
              </a:rPr>
              <a:t>      </a:t>
            </a:r>
            <a:r>
              <a:rPr lang="en-US" sz="1400" noProof="1">
                <a:solidFill>
                  <a:srgbClr val="0000FF"/>
                </a:solidFill>
                <a:cs typeface="Times New Roman" pitchFamily="18" charset="0"/>
              </a:rPr>
              <a:t>const int </a:t>
            </a:r>
            <a:r>
              <a:rPr lang="en-US" sz="1400" noProof="1" smtClean="0">
                <a:solidFill>
                  <a:srgbClr val="0000FF"/>
                </a:solidFill>
                <a:cs typeface="Times New Roman" pitchFamily="18" charset="0"/>
              </a:rPr>
              <a:t> </a:t>
            </a:r>
            <a:r>
              <a:rPr lang="en-US" sz="1400" noProof="1" smtClean="0">
                <a:cs typeface="Times New Roman" pitchFamily="18" charset="0"/>
              </a:rPr>
              <a:t>semester_num):</a:t>
            </a:r>
            <a:r>
              <a:rPr lang="en-US" sz="1400" dirty="0" smtClean="0">
                <a:cs typeface="Times New Roman" pitchFamily="18" charset="0"/>
              </a:rPr>
              <a:t> </a:t>
            </a: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 </a:t>
            </a:r>
            <a:r>
              <a:rPr lang="en-US" sz="1400" dirty="0" smtClean="0">
                <a:cs typeface="Times New Roman" pitchFamily="18" charset="0"/>
              </a:rPr>
              <a:t>        </a:t>
            </a:r>
            <a:r>
              <a:rPr lang="en-US" sz="1400" noProof="1" smtClean="0">
                <a:cs typeface="Times New Roman" pitchFamily="18" charset="0"/>
              </a:rPr>
              <a:t>m_id(id), </a:t>
            </a:r>
            <a:r>
              <a:rPr lang="en-US" sz="1400" dirty="0" smtClean="0">
                <a:cs typeface="Times New Roman" pitchFamily="18" charset="0"/>
              </a:rPr>
              <a:t>  </a:t>
            </a: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m_semester_num(semester_num)</a:t>
            </a: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	</a:t>
            </a:r>
            <a:r>
              <a:rPr lang="en-US" sz="1400" dirty="0" smtClean="0">
                <a:cs typeface="Times New Roman" pitchFamily="18" charset="0"/>
              </a:rPr>
              <a:t>     </a:t>
            </a:r>
            <a:r>
              <a:rPr lang="en-US" sz="1400" noProof="1" smtClean="0">
                <a:cs typeface="Times New Roman" pitchFamily="18" charset="0"/>
              </a:rPr>
              <a:t>{</a:t>
            </a:r>
            <a:r>
              <a:rPr lang="en-US" sz="1400" dirty="0" smtClean="0">
                <a:cs typeface="Times New Roman" pitchFamily="18" charset="0"/>
              </a:rPr>
              <a:t> </a:t>
            </a:r>
            <a:r>
              <a:rPr lang="en-US" sz="1400" noProof="1" smtClean="0">
                <a:cs typeface="Times New Roman" pitchFamily="18" charset="0"/>
              </a:rPr>
              <a:t>m_courses = NULL;</a:t>
            </a:r>
          </a:p>
          <a:p>
            <a:pPr algn="l" rtl="0">
              <a:lnSpc>
                <a:spcPct val="80000"/>
              </a:lnSpc>
              <a:buNone/>
            </a:pPr>
            <a:r>
              <a:rPr lang="en-US" sz="1400" noProof="1">
                <a:cs typeface="Times New Roman" pitchFamily="18" charset="0"/>
              </a:rPr>
              <a:t>	</a:t>
            </a:r>
            <a:r>
              <a:rPr lang="en-US" sz="1400" noProof="1" smtClean="0">
                <a:cs typeface="Times New Roman" pitchFamily="18" charset="0"/>
              </a:rPr>
              <a:t>	</a:t>
            </a:r>
            <a:r>
              <a:rPr lang="en-US" sz="1400" noProof="1">
                <a:cs typeface="Times New Roman" pitchFamily="18" charset="0"/>
              </a:rPr>
              <a:t>cout</a:t>
            </a:r>
            <a:r>
              <a:rPr lang="en-US" sz="1400" noProof="1" smtClean="0">
                <a:cs typeface="Times New Roman" pitchFamily="18" charset="0"/>
              </a:rPr>
              <a:t>&lt;&lt;</a:t>
            </a:r>
            <a:r>
              <a:rPr lang="en-US" sz="1400" noProof="1" smtClean="0">
                <a:solidFill>
                  <a:srgbClr val="FF0000"/>
                </a:solidFill>
                <a:cs typeface="Times New Roman" pitchFamily="18" charset="0"/>
              </a:rPr>
              <a:t>"Ctor Student" </a:t>
            </a:r>
            <a:r>
              <a:rPr lang="en-US" sz="1400" noProof="1">
                <a:cs typeface="Times New Roman" pitchFamily="18" charset="0"/>
              </a:rPr>
              <a:t>&lt;&lt;endl;</a:t>
            </a:r>
            <a:r>
              <a:rPr lang="en-US" sz="1400" dirty="0" smtClean="0">
                <a:cs typeface="Times New Roman" pitchFamily="18" charset="0"/>
              </a:rPr>
              <a:t> </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Student</a:t>
            </a: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void</a:t>
            </a:r>
            <a:r>
              <a:rPr lang="en-US" sz="1400" noProof="1" smtClean="0">
                <a:cs typeface="Times New Roman" pitchFamily="18" charset="0"/>
              </a:rPr>
              <a:t> print()</a:t>
            </a:r>
          </a:p>
          <a:p>
            <a:pPr algn="l" rtl="0">
              <a:lnSpc>
                <a:spcPct val="80000"/>
              </a:lnSpc>
              <a:buFont typeface="Georgia" pitchFamily="18" charset="0"/>
              <a:buNone/>
            </a:pPr>
            <a:r>
              <a:rPr lang="en-US" sz="1400" noProof="1" smtClean="0">
                <a:cs typeface="Times New Roman" pitchFamily="18" charset="0"/>
              </a:rPr>
              <a:t>	</a:t>
            </a:r>
            <a:r>
              <a:rPr lang="en-US" sz="1400" dirty="0" smtClean="0">
                <a:cs typeface="Times New Roman" pitchFamily="18" charset="0"/>
              </a:rPr>
              <a:t>     </a:t>
            </a:r>
            <a:r>
              <a:rPr lang="en-US" sz="1400" noProof="1" smtClean="0">
                <a:cs typeface="Times New Roman" pitchFamily="18" charset="0"/>
              </a:rPr>
              <a:t>{</a:t>
            </a:r>
            <a:r>
              <a:rPr lang="en-US" sz="1400" dirty="0" smtClean="0">
                <a:cs typeface="Times New Roman" pitchFamily="18" charset="0"/>
              </a:rPr>
              <a:t> </a:t>
            </a:r>
            <a:r>
              <a:rPr lang="en-US" sz="1400" noProof="1" smtClean="0">
                <a:cs typeface="Times New Roman" pitchFamily="18" charset="0"/>
              </a:rPr>
              <a:t>cout &lt;&lt; </a:t>
            </a:r>
            <a:r>
              <a:rPr lang="en-US" sz="1400" noProof="1" smtClean="0">
                <a:solidFill>
                  <a:schemeClr val="hlink"/>
                </a:solidFill>
                <a:cs typeface="Times New Roman" pitchFamily="18" charset="0"/>
              </a:rPr>
              <a:t>"Student Print "</a:t>
            </a:r>
            <a:r>
              <a:rPr lang="en-US" sz="1400" noProof="1" smtClean="0">
                <a:cs typeface="Times New Roman" pitchFamily="18" charset="0"/>
              </a:rPr>
              <a:t>&lt;&lt;endl;</a:t>
            </a:r>
            <a:r>
              <a:rPr lang="en-US" sz="1400" dirty="0" smtClean="0">
                <a:cs typeface="Times New Roman" pitchFamily="18" charset="0"/>
              </a:rPr>
              <a:t> </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endParaRPr lang="en-US" sz="1400" dirty="0" smtClean="0">
              <a:cs typeface="Times New Roman" pitchFamily="18" charset="0"/>
            </a:endParaRPr>
          </a:p>
        </p:txBody>
      </p:sp>
      <p:sp>
        <p:nvSpPr>
          <p:cNvPr id="14340" name="Text Box 4"/>
          <p:cNvSpPr txBox="1">
            <a:spLocks noChangeArrowheads="1"/>
          </p:cNvSpPr>
          <p:nvPr/>
        </p:nvSpPr>
        <p:spPr bwMode="auto">
          <a:xfrm>
            <a:off x="4572000" y="2060848"/>
            <a:ext cx="424815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sz="1400" b="1" noProof="1">
                <a:solidFill>
                  <a:srgbClr val="0000FF"/>
                </a:solidFill>
              </a:rPr>
              <a:t>class</a:t>
            </a:r>
            <a:r>
              <a:rPr lang="en-US" sz="1400" noProof="1"/>
              <a:t> </a:t>
            </a:r>
            <a:r>
              <a:rPr lang="en-US" sz="1400" b="1" noProof="1"/>
              <a:t>TA</a:t>
            </a:r>
            <a:r>
              <a:rPr lang="en-US" sz="1400" noProof="1"/>
              <a:t> : </a:t>
            </a:r>
            <a:r>
              <a:rPr lang="en-US" sz="1400" b="1" noProof="1">
                <a:solidFill>
                  <a:srgbClr val="0000FF"/>
                </a:solidFill>
              </a:rPr>
              <a:t>public</a:t>
            </a:r>
            <a:r>
              <a:rPr lang="en-US" sz="1400" noProof="1"/>
              <a:t> </a:t>
            </a:r>
            <a:r>
              <a:rPr lang="en-US" sz="1400" b="1" noProof="1"/>
              <a:t>Student</a:t>
            </a:r>
            <a:r>
              <a:rPr lang="en-US" sz="1400" noProof="1"/>
              <a:t>, </a:t>
            </a:r>
            <a:r>
              <a:rPr lang="en-US" sz="1400" b="1" noProof="1">
                <a:solidFill>
                  <a:srgbClr val="0000FF"/>
                </a:solidFill>
              </a:rPr>
              <a:t>public</a:t>
            </a:r>
            <a:r>
              <a:rPr lang="en-US" sz="1400" noProof="1"/>
              <a:t> </a:t>
            </a:r>
            <a:r>
              <a:rPr lang="en-US" sz="1400" b="1" noProof="1"/>
              <a:t>Teacher</a:t>
            </a:r>
          </a:p>
          <a:p>
            <a:pPr algn="l" rtl="0" eaLnBrk="1" hangingPunct="1"/>
            <a:r>
              <a:rPr lang="en-US" sz="1400" noProof="1"/>
              <a:t>{</a:t>
            </a:r>
          </a:p>
          <a:p>
            <a:pPr algn="l" rtl="0" eaLnBrk="1" hangingPunct="1"/>
            <a:r>
              <a:rPr lang="en-US" sz="1400" b="1" noProof="1">
                <a:solidFill>
                  <a:srgbClr val="0000FF"/>
                </a:solidFill>
              </a:rPr>
              <a:t>private</a:t>
            </a:r>
            <a:r>
              <a:rPr lang="en-US" sz="1400" noProof="1"/>
              <a:t>:</a:t>
            </a:r>
          </a:p>
          <a:p>
            <a:pPr algn="l" rtl="0" eaLnBrk="1" hangingPunct="1"/>
            <a:r>
              <a:rPr lang="en-US" sz="1400" noProof="1"/>
              <a:t>   </a:t>
            </a:r>
            <a:r>
              <a:rPr lang="en-US" sz="1400" dirty="0"/>
              <a:t> </a:t>
            </a:r>
            <a:r>
              <a:rPr lang="en-US" sz="1400" noProof="1"/>
              <a:t> </a:t>
            </a:r>
            <a:r>
              <a:rPr lang="en-US" sz="1400" noProof="1">
                <a:solidFill>
                  <a:srgbClr val="0000FF"/>
                </a:solidFill>
              </a:rPr>
              <a:t>string</a:t>
            </a:r>
            <a:r>
              <a:rPr lang="en-US" sz="1400" noProof="1"/>
              <a:t> m_name;</a:t>
            </a:r>
          </a:p>
          <a:p>
            <a:pPr algn="l" rtl="0" eaLnBrk="1" hangingPunct="1"/>
            <a:r>
              <a:rPr lang="en-US" sz="1400" b="1" noProof="1">
                <a:solidFill>
                  <a:srgbClr val="0000FF"/>
                </a:solidFill>
              </a:rPr>
              <a:t>public</a:t>
            </a:r>
            <a:r>
              <a:rPr lang="en-US" sz="1400" noProof="1"/>
              <a:t>:</a:t>
            </a:r>
          </a:p>
          <a:p>
            <a:pPr algn="l" rtl="0" eaLnBrk="1" hangingPunct="1"/>
            <a:r>
              <a:rPr lang="en-US" sz="1400" noProof="1"/>
              <a:t>       </a:t>
            </a:r>
            <a:r>
              <a:rPr lang="en-US" sz="1400" b="1" noProof="1"/>
              <a:t>TA</a:t>
            </a:r>
            <a:r>
              <a:rPr lang="en-US" sz="1400" dirty="0"/>
              <a:t> </a:t>
            </a:r>
            <a:r>
              <a:rPr lang="en-US" sz="1400" noProof="1" smtClean="0"/>
              <a:t>(</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name</a:t>
            </a:r>
            <a:r>
              <a:rPr lang="en-US" sz="1400" noProof="1"/>
              <a:t>, </a:t>
            </a:r>
            <a:r>
              <a:rPr lang="en-US" sz="1400" noProof="1">
                <a:solidFill>
                  <a:srgbClr val="0000FF"/>
                </a:solidFill>
                <a:cs typeface="Times New Roman" pitchFamily="18" charset="0"/>
              </a:rPr>
              <a:t>const int </a:t>
            </a:r>
            <a:r>
              <a:rPr lang="en-US" sz="1400" noProof="1" smtClean="0">
                <a:solidFill>
                  <a:srgbClr val="0000FF"/>
                </a:solidFill>
                <a:cs typeface="Times New Roman" pitchFamily="18" charset="0"/>
              </a:rPr>
              <a:t> </a:t>
            </a:r>
            <a:r>
              <a:rPr lang="en-US" sz="1400" noProof="1" smtClean="0"/>
              <a:t>id</a:t>
            </a:r>
            <a:r>
              <a:rPr lang="en-US" sz="1400" noProof="1"/>
              <a:t>, </a:t>
            </a:r>
            <a:br>
              <a:rPr lang="en-US" sz="1400" noProof="1"/>
            </a:br>
            <a:r>
              <a:rPr lang="en-US" sz="1400" noProof="1" smtClean="0"/>
              <a:t>             </a:t>
            </a:r>
            <a:r>
              <a:rPr lang="en-US" sz="1400" noProof="1" smtClean="0">
                <a:solidFill>
                  <a:srgbClr val="0000FF"/>
                </a:solidFill>
                <a:cs typeface="Times New Roman" pitchFamily="18" charset="0"/>
              </a:rPr>
              <a:t>const </a:t>
            </a:r>
            <a:r>
              <a:rPr lang="en-US" sz="1400" noProof="1">
                <a:solidFill>
                  <a:srgbClr val="0000FF"/>
                </a:solidFill>
                <a:cs typeface="Times New Roman" pitchFamily="18" charset="0"/>
              </a:rPr>
              <a:t>int </a:t>
            </a:r>
            <a:r>
              <a:rPr lang="en-US" sz="1400" noProof="1" smtClean="0">
                <a:solidFill>
                  <a:srgbClr val="0000FF"/>
                </a:solidFill>
                <a:cs typeface="Times New Roman" pitchFamily="18" charset="0"/>
              </a:rPr>
              <a:t> </a:t>
            </a:r>
            <a:r>
              <a:rPr lang="en-US" sz="1400" noProof="1" smtClean="0"/>
              <a:t>semester_num</a:t>
            </a:r>
            <a:r>
              <a:rPr lang="en-US" sz="1400" noProof="1"/>
              <a:t>, </a:t>
            </a:r>
            <a:endParaRPr lang="en-US" sz="1400" noProof="1"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a:t>
            </a:r>
            <a:r>
              <a:rPr lang="en-US" sz="1400" dirty="0" smtClean="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course_name</a:t>
            </a:r>
            <a:r>
              <a:rPr lang="en-US" sz="1400" noProof="1"/>
              <a:t>, </a:t>
            </a:r>
            <a:endParaRPr lang="en-US" sz="1400" noProof="1"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const </a:t>
            </a:r>
            <a:r>
              <a:rPr lang="en-US" sz="1400" noProof="1">
                <a:solidFill>
                  <a:srgbClr val="0000FF"/>
                </a:solidFill>
                <a:cs typeface="Times New Roman" pitchFamily="18" charset="0"/>
              </a:rPr>
              <a:t>int </a:t>
            </a:r>
            <a:r>
              <a:rPr lang="en-US" sz="1400" noProof="1" smtClean="0">
                <a:solidFill>
                  <a:srgbClr val="0000FF"/>
                </a:solidFill>
                <a:cs typeface="Times New Roman" pitchFamily="18" charset="0"/>
              </a:rPr>
              <a:t> </a:t>
            </a:r>
            <a:r>
              <a:rPr lang="en-US" sz="1400" noProof="1" smtClean="0"/>
              <a:t>worker_num</a:t>
            </a:r>
            <a:r>
              <a:rPr lang="en-US" sz="1400" noProof="1"/>
              <a:t>, </a:t>
            </a:r>
            <a:endParaRPr lang="en-US" sz="1400" noProof="1"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const </a:t>
            </a:r>
            <a:r>
              <a:rPr lang="en-US" sz="1400" noProof="1">
                <a:solidFill>
                  <a:srgbClr val="0000FF"/>
                </a:solidFill>
                <a:cs typeface="Times New Roman" pitchFamily="18" charset="0"/>
              </a:rPr>
              <a:t>int </a:t>
            </a:r>
            <a:r>
              <a:rPr lang="en-US" sz="1400" noProof="1" smtClean="0">
                <a:solidFill>
                  <a:srgbClr val="0000FF"/>
                </a:solidFill>
                <a:cs typeface="Times New Roman" pitchFamily="18" charset="0"/>
              </a:rPr>
              <a:t> </a:t>
            </a:r>
            <a:r>
              <a:rPr lang="en-US" sz="1400" noProof="1" smtClean="0"/>
              <a:t>salary</a:t>
            </a:r>
            <a:r>
              <a:rPr lang="en-US" sz="1400" noProof="1"/>
              <a:t>, </a:t>
            </a:r>
            <a:endParaRPr lang="en-US" sz="1400" noProof="1"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a:t>
            </a:r>
            <a:r>
              <a:rPr lang="en-US" sz="1400" dirty="0" smtClean="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boss_mame</a:t>
            </a:r>
            <a:r>
              <a:rPr lang="en-US" sz="1400" noProof="1"/>
              <a:t>): </a:t>
            </a:r>
            <a:r>
              <a:rPr lang="en-US" sz="1400" b="1" noProof="1"/>
              <a:t>Student</a:t>
            </a:r>
            <a:r>
              <a:rPr lang="en-US" sz="1400" dirty="0"/>
              <a:t> </a:t>
            </a:r>
            <a:r>
              <a:rPr lang="en-US" sz="1400" noProof="1"/>
              <a:t>(id, </a:t>
            </a:r>
            <a:r>
              <a:rPr lang="en-US" sz="1400" dirty="0"/>
              <a:t> </a:t>
            </a:r>
          </a:p>
          <a:p>
            <a:pPr algn="l" rtl="0" eaLnBrk="1" hangingPunct="1"/>
            <a:r>
              <a:rPr lang="en-US" sz="1400" dirty="0"/>
              <a:t>             </a:t>
            </a:r>
            <a:r>
              <a:rPr lang="en-US" sz="1400" noProof="1"/>
              <a:t>semester_num), </a:t>
            </a:r>
            <a:r>
              <a:rPr lang="en-US" sz="1400" b="1" noProof="1"/>
              <a:t>Teacher</a:t>
            </a:r>
            <a:r>
              <a:rPr lang="en-US" sz="1400" dirty="0"/>
              <a:t> </a:t>
            </a:r>
            <a:r>
              <a:rPr lang="en-US" sz="1400" noProof="1"/>
              <a:t>(course_name, </a:t>
            </a:r>
            <a:r>
              <a:rPr lang="en-US" sz="1400" dirty="0"/>
              <a:t>  </a:t>
            </a:r>
          </a:p>
          <a:p>
            <a:pPr algn="l" rtl="0" eaLnBrk="1" hangingPunct="1"/>
            <a:r>
              <a:rPr lang="en-US" sz="1400" dirty="0"/>
              <a:t>             </a:t>
            </a:r>
            <a:r>
              <a:rPr lang="en-US" sz="1400" noProof="1"/>
              <a:t>worker_num, salary, boss_mame),     </a:t>
            </a:r>
          </a:p>
          <a:p>
            <a:pPr algn="l" rtl="0" eaLnBrk="1" hangingPunct="1"/>
            <a:r>
              <a:rPr lang="en-US" sz="1400" noProof="1"/>
              <a:t>             </a:t>
            </a:r>
            <a:r>
              <a:rPr lang="en-US" sz="1400" b="1" noProof="1"/>
              <a:t>m_name</a:t>
            </a:r>
            <a:r>
              <a:rPr lang="en-US" sz="1400" noProof="1"/>
              <a:t>(name</a:t>
            </a:r>
            <a:r>
              <a:rPr lang="en-US" sz="1400" noProof="1" smtClean="0"/>
              <a:t>)</a:t>
            </a:r>
          </a:p>
          <a:p>
            <a:pPr algn="l" rtl="0" eaLnBrk="1" hangingPunct="1"/>
            <a:r>
              <a:rPr lang="en-US" sz="1400" noProof="1"/>
              <a:t>	</a:t>
            </a:r>
            <a:r>
              <a:rPr lang="en-US" sz="1400" noProof="1" smtClean="0"/>
              <a:t>{</a:t>
            </a:r>
            <a:r>
              <a:rPr lang="en-US" sz="1400" noProof="1">
                <a:cs typeface="Times New Roman" pitchFamily="18" charset="0"/>
              </a:rPr>
              <a:t>cout</a:t>
            </a:r>
            <a:r>
              <a:rPr lang="en-US" sz="1400" noProof="1" smtClean="0">
                <a:cs typeface="Times New Roman" pitchFamily="18" charset="0"/>
              </a:rPr>
              <a:t>&lt;&lt;</a:t>
            </a:r>
            <a:r>
              <a:rPr lang="en-US" sz="1400" noProof="1" smtClean="0">
                <a:solidFill>
                  <a:srgbClr val="FF0000"/>
                </a:solidFill>
                <a:cs typeface="Times New Roman" pitchFamily="18" charset="0"/>
              </a:rPr>
              <a:t>"Ctor TA" </a:t>
            </a:r>
            <a:r>
              <a:rPr lang="en-US" sz="1400" noProof="1">
                <a:cs typeface="Times New Roman" pitchFamily="18" charset="0"/>
              </a:rPr>
              <a:t>&lt;&lt;</a:t>
            </a:r>
            <a:r>
              <a:rPr lang="en-US" sz="1400" noProof="1" smtClean="0">
                <a:cs typeface="Times New Roman" pitchFamily="18" charset="0"/>
              </a:rPr>
              <a:t>endl;</a:t>
            </a:r>
            <a:r>
              <a:rPr lang="en-US" sz="1400" noProof="1" smtClean="0"/>
              <a:t>}</a:t>
            </a:r>
            <a:endParaRPr lang="en-US" sz="1400" noProof="1"/>
          </a:p>
          <a:p>
            <a:pPr algn="l" rtl="0" eaLnBrk="1" hangingPunct="1"/>
            <a:r>
              <a:rPr lang="en-US" sz="1400" dirty="0"/>
              <a:t>     </a:t>
            </a:r>
            <a:r>
              <a:rPr lang="en-US" sz="1400" noProof="1"/>
              <a:t>~</a:t>
            </a:r>
            <a:r>
              <a:rPr lang="en-US" sz="1400" b="1" noProof="1"/>
              <a:t>TA</a:t>
            </a:r>
            <a:r>
              <a:rPr lang="en-US" sz="1400" noProof="1"/>
              <a:t>() {}</a:t>
            </a:r>
          </a:p>
          <a:p>
            <a:pPr algn="l" rtl="0" eaLnBrk="1" hangingPunct="1"/>
            <a:r>
              <a:rPr lang="en-US" sz="1400" dirty="0"/>
              <a:t>     </a:t>
            </a:r>
            <a:r>
              <a:rPr lang="en-US" sz="1400" noProof="1">
                <a:solidFill>
                  <a:srgbClr val="0000FF"/>
                </a:solidFill>
              </a:rPr>
              <a:t>void</a:t>
            </a:r>
            <a:r>
              <a:rPr lang="en-US" sz="1400" noProof="1"/>
              <a:t> print()</a:t>
            </a:r>
            <a:endParaRPr lang="en-US" sz="1400" dirty="0"/>
          </a:p>
          <a:p>
            <a:pPr algn="l" rtl="0" eaLnBrk="1" hangingPunct="1"/>
            <a:r>
              <a:rPr lang="en-US" sz="1400" dirty="0"/>
              <a:t>            </a:t>
            </a:r>
            <a:r>
              <a:rPr lang="en-US" sz="1400" noProof="1"/>
              <a:t>{</a:t>
            </a:r>
            <a:r>
              <a:rPr lang="en-US" sz="1400" dirty="0"/>
              <a:t> </a:t>
            </a:r>
            <a:r>
              <a:rPr lang="en-US" sz="1400" noProof="1"/>
              <a:t>cout&lt;&lt; </a:t>
            </a:r>
            <a:r>
              <a:rPr lang="en-US" sz="1400" noProof="1" smtClean="0">
                <a:solidFill>
                  <a:schemeClr val="hlink"/>
                </a:solidFill>
              </a:rPr>
              <a:t>"TA Print "</a:t>
            </a:r>
            <a:r>
              <a:rPr lang="en-US" sz="1400" noProof="1" smtClean="0"/>
              <a:t>&lt;&lt;</a:t>
            </a:r>
            <a:r>
              <a:rPr lang="en-US" sz="1400" noProof="1"/>
              <a:t>endl ;</a:t>
            </a:r>
            <a:br>
              <a:rPr lang="en-US" sz="1400" noProof="1"/>
            </a:br>
            <a:r>
              <a:rPr lang="en-US" sz="1400" noProof="1"/>
              <a:t>	</a:t>
            </a:r>
            <a:r>
              <a:rPr lang="en-US" sz="1400" b="1" noProof="1"/>
              <a:t> </a:t>
            </a:r>
            <a:r>
              <a:rPr lang="en-US" sz="1400" b="1" noProof="1" smtClean="0"/>
              <a:t>Teacher</a:t>
            </a:r>
            <a:r>
              <a:rPr lang="en-US" sz="1400" dirty="0" smtClean="0"/>
              <a:t>::</a:t>
            </a:r>
            <a:r>
              <a:rPr lang="en-US" sz="1400" dirty="0"/>
              <a:t>print()</a:t>
            </a:r>
            <a:r>
              <a:rPr lang="en-US" sz="1400" noProof="1"/>
              <a:t> ;</a:t>
            </a:r>
            <a:br>
              <a:rPr lang="en-US" sz="1400" noProof="1"/>
            </a:br>
            <a:r>
              <a:rPr lang="en-US" sz="1400" noProof="1"/>
              <a:t>	</a:t>
            </a:r>
            <a:r>
              <a:rPr lang="en-US" sz="1400" dirty="0"/>
              <a:t> </a:t>
            </a:r>
            <a:r>
              <a:rPr lang="en-US" sz="1400" b="1" noProof="1" smtClean="0"/>
              <a:t>Student</a:t>
            </a:r>
            <a:r>
              <a:rPr lang="en-US" sz="1400" dirty="0" smtClean="0"/>
              <a:t>::</a:t>
            </a:r>
            <a:r>
              <a:rPr lang="en-US" sz="1400" dirty="0"/>
              <a:t>print()</a:t>
            </a:r>
            <a:r>
              <a:rPr lang="en-US" sz="1400" noProof="1"/>
              <a:t>;</a:t>
            </a:r>
            <a:r>
              <a:rPr lang="en-US" sz="1400" dirty="0"/>
              <a:t> </a:t>
            </a:r>
            <a:r>
              <a:rPr lang="en-US" sz="1400" noProof="1"/>
              <a:t>}</a:t>
            </a:r>
          </a:p>
          <a:p>
            <a:pPr algn="l" rtl="0" eaLnBrk="1" hangingPunct="1"/>
            <a:r>
              <a:rPr lang="en-US" sz="1400" noProof="1" smtClean="0"/>
              <a:t>};</a:t>
            </a:r>
            <a:endParaRPr lang="en-US" sz="1400" dirty="0"/>
          </a:p>
        </p:txBody>
      </p:sp>
      <p:sp>
        <p:nvSpPr>
          <p:cNvPr id="4" name="מציין מיקום של מספר שקופית 3"/>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10</a:t>
            </a:fld>
            <a:endParaRPr lang="he-IL" dirty="0"/>
          </a:p>
        </p:txBody>
      </p:sp>
    </p:spTree>
    <p:extLst>
      <p:ext uri="{BB962C8B-B14F-4D97-AF65-F5344CB8AC3E}">
        <p14:creationId xmlns:p14="http://schemas.microsoft.com/office/powerpoint/2010/main" val="57854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rtl="0"/>
            <a:r>
              <a:rPr lang="en-US" dirty="0" smtClean="0">
                <a:cs typeface="Arial" pitchFamily="34" charset="0"/>
              </a:rPr>
              <a:t>Single vs. Multiple Inheritance</a:t>
            </a:r>
          </a:p>
        </p:txBody>
      </p:sp>
      <p:sp>
        <p:nvSpPr>
          <p:cNvPr id="78851" name="Rectangle 3"/>
          <p:cNvSpPr>
            <a:spLocks noGrp="1"/>
          </p:cNvSpPr>
          <p:nvPr>
            <p:ph type="body" idx="1"/>
          </p:nvPr>
        </p:nvSpPr>
        <p:spPr/>
        <p:txBody>
          <a:bodyPr/>
          <a:lstStyle/>
          <a:p>
            <a:pPr algn="l" rtl="0">
              <a:lnSpc>
                <a:spcPct val="80000"/>
              </a:lnSpc>
              <a:buFont typeface="Georgia" pitchFamily="18" charset="0"/>
              <a:buNone/>
            </a:pPr>
            <a:r>
              <a:rPr lang="en-US" sz="2000" noProof="1" smtClean="0">
                <a:solidFill>
                  <a:srgbClr val="0000FF"/>
                </a:solidFill>
                <a:cs typeface="Times New Roman" pitchFamily="18" charset="0"/>
              </a:rPr>
              <a:t>int</a:t>
            </a:r>
            <a:r>
              <a:rPr lang="en-US" sz="2000" noProof="1" smtClean="0">
                <a:cs typeface="Times New Roman" pitchFamily="18" charset="0"/>
              </a:rPr>
              <a:t> main</a:t>
            </a:r>
            <a:r>
              <a:rPr lang="en-US" sz="2000" dirty="0" smtClean="0">
                <a:cs typeface="Times New Roman" pitchFamily="18" charset="0"/>
              </a:rPr>
              <a:t> </a:t>
            </a:r>
            <a:r>
              <a:rPr lang="en-US" sz="2000" noProof="1" smtClean="0">
                <a:cs typeface="Times New Roman" pitchFamily="18" charset="0"/>
              </a:rPr>
              <a:t>()</a:t>
            </a:r>
          </a:p>
          <a:p>
            <a:pPr algn="l" rtl="0">
              <a:lnSpc>
                <a:spcPct val="80000"/>
              </a:lnSpc>
              <a:buFont typeface="Georgia" pitchFamily="18" charset="0"/>
              <a:buNone/>
            </a:pPr>
            <a:r>
              <a:rPr lang="en-US" sz="2000" noProof="1" smtClean="0">
                <a:cs typeface="Times New Roman" pitchFamily="18" charset="0"/>
              </a:rPr>
              <a:t>{</a:t>
            </a:r>
          </a:p>
          <a:p>
            <a:pPr algn="l" rtl="0">
              <a:lnSpc>
                <a:spcPct val="80000"/>
              </a:lnSpc>
              <a:buFont typeface="Georgia" pitchFamily="18" charset="0"/>
              <a:buNone/>
            </a:pPr>
            <a:r>
              <a:rPr lang="en-US" sz="2000" noProof="1" smtClean="0">
                <a:cs typeface="Times New Roman" pitchFamily="18" charset="0"/>
              </a:rPr>
              <a:t>	</a:t>
            </a:r>
            <a:r>
              <a:rPr lang="en-US" sz="2000" b="1" noProof="1" smtClean="0">
                <a:cs typeface="Times New Roman" pitchFamily="18" charset="0"/>
              </a:rPr>
              <a:t>Worker</a:t>
            </a:r>
            <a:r>
              <a:rPr lang="en-US" sz="2000" noProof="1" smtClean="0">
                <a:cs typeface="Times New Roman" pitchFamily="18" charset="0"/>
              </a:rPr>
              <a:t> w</a:t>
            </a:r>
            <a:r>
              <a:rPr lang="en-US" sz="2000" dirty="0" smtClean="0">
                <a:cs typeface="Times New Roman" pitchFamily="18" charset="0"/>
              </a:rPr>
              <a:t> </a:t>
            </a:r>
            <a:r>
              <a:rPr lang="en-US" sz="2000" noProof="1" smtClean="0">
                <a:cs typeface="Times New Roman" pitchFamily="18" charset="0"/>
              </a:rPr>
              <a:t>(</a:t>
            </a:r>
            <a:r>
              <a:rPr lang="en-US" sz="2000" noProof="1" smtClean="0">
                <a:latin typeface="Arial" pitchFamily="34" charset="0"/>
                <a:cs typeface="Arial" pitchFamily="34" charset="0"/>
              </a:rPr>
              <a:t>1, 1000, </a:t>
            </a:r>
            <a:r>
              <a:rPr lang="en-US" sz="2000" noProof="1" smtClean="0">
                <a:solidFill>
                  <a:schemeClr val="hlink"/>
                </a:solidFill>
                <a:latin typeface="Arial" pitchFamily="34" charset="0"/>
                <a:cs typeface="Arial" pitchFamily="34" charset="0"/>
              </a:rPr>
              <a:t>"</a:t>
            </a:r>
            <a:r>
              <a:rPr lang="en-US" sz="2000" dirty="0" smtClean="0">
                <a:solidFill>
                  <a:schemeClr val="hlink"/>
                </a:solidFill>
                <a:latin typeface="Arial" pitchFamily="34" charset="0"/>
                <a:cs typeface="Arial" pitchFamily="34" charset="0"/>
              </a:rPr>
              <a:t>Daniel</a:t>
            </a:r>
            <a:r>
              <a:rPr lang="en-US" sz="2000" noProof="1" smtClean="0">
                <a:solidFill>
                  <a:schemeClr val="hlink"/>
                </a:solidFill>
                <a:latin typeface="Arial" pitchFamily="34" charset="0"/>
                <a:cs typeface="Arial" pitchFamily="34" charset="0"/>
              </a:rPr>
              <a:t>"</a:t>
            </a:r>
            <a:r>
              <a:rPr lang="en-US" sz="2000" noProof="1" smtClean="0">
                <a:cs typeface="Times New Roman" pitchFamily="18" charset="0"/>
              </a:rPr>
              <a:t>);</a:t>
            </a:r>
          </a:p>
          <a:p>
            <a:pPr algn="l" rtl="0">
              <a:lnSpc>
                <a:spcPct val="80000"/>
              </a:lnSpc>
              <a:buFont typeface="Georgia" pitchFamily="18" charset="0"/>
              <a:buNone/>
            </a:pPr>
            <a:r>
              <a:rPr lang="en-US" sz="2000" noProof="1" smtClean="0">
                <a:cs typeface="Times New Roman" pitchFamily="18" charset="0"/>
              </a:rPr>
              <a:t>	</a:t>
            </a:r>
            <a:r>
              <a:rPr lang="en-US" sz="2000" b="1" noProof="1" smtClean="0">
                <a:cs typeface="Times New Roman" pitchFamily="18" charset="0"/>
              </a:rPr>
              <a:t>Teacher</a:t>
            </a:r>
            <a:r>
              <a:rPr lang="en-US" sz="2000" noProof="1" smtClean="0">
                <a:cs typeface="Times New Roman" pitchFamily="18" charset="0"/>
              </a:rPr>
              <a:t> </a:t>
            </a:r>
            <a:r>
              <a:rPr lang="en-US" sz="2000" noProof="1" smtClean="0">
                <a:cs typeface="Arial" pitchFamily="34" charset="0"/>
              </a:rPr>
              <a:t>t</a:t>
            </a:r>
            <a:r>
              <a:rPr lang="en-US" sz="2000" dirty="0" smtClean="0">
                <a:latin typeface="Arial" pitchFamily="34" charset="0"/>
                <a:cs typeface="Arial" pitchFamily="34" charset="0"/>
              </a:rPr>
              <a:t> </a:t>
            </a:r>
            <a:r>
              <a:rPr lang="en-US" sz="2000" noProof="1" smtClean="0">
                <a:latin typeface="Arial" pitchFamily="34" charset="0"/>
                <a:cs typeface="Arial" pitchFamily="34" charset="0"/>
              </a:rPr>
              <a:t>(</a:t>
            </a:r>
            <a:r>
              <a:rPr lang="en-US" sz="2000" noProof="1" smtClean="0">
                <a:solidFill>
                  <a:schemeClr val="hlink"/>
                </a:solidFill>
                <a:latin typeface="Arial" pitchFamily="34" charset="0"/>
                <a:cs typeface="Arial" pitchFamily="34" charset="0"/>
              </a:rPr>
              <a:t>"OOP"</a:t>
            </a:r>
            <a:r>
              <a:rPr lang="en-US" sz="2000" noProof="1" smtClean="0">
                <a:latin typeface="Arial" pitchFamily="34" charset="0"/>
                <a:cs typeface="Arial" pitchFamily="34" charset="0"/>
              </a:rPr>
              <a:t>, 35521452, 20000, </a:t>
            </a:r>
            <a:r>
              <a:rPr lang="en-US" sz="2000" noProof="1" smtClean="0">
                <a:solidFill>
                  <a:schemeClr val="hlink"/>
                </a:solidFill>
                <a:latin typeface="Arial" pitchFamily="34" charset="0"/>
                <a:cs typeface="Arial" pitchFamily="34" charset="0"/>
              </a:rPr>
              <a:t>"</a:t>
            </a:r>
            <a:r>
              <a:rPr lang="en-US" sz="2000" dirty="0" smtClean="0">
                <a:solidFill>
                  <a:schemeClr val="hlink"/>
                </a:solidFill>
                <a:latin typeface="Arial" pitchFamily="34" charset="0"/>
                <a:cs typeface="Arial" pitchFamily="34" charset="0"/>
              </a:rPr>
              <a:t>Uri</a:t>
            </a:r>
            <a:r>
              <a:rPr lang="en-US" sz="2000" noProof="1" smtClean="0">
                <a:solidFill>
                  <a:schemeClr val="hlink"/>
                </a:solidFill>
                <a:latin typeface="Arial" pitchFamily="34" charset="0"/>
                <a:cs typeface="Arial" pitchFamily="34" charset="0"/>
              </a:rPr>
              <a:t>"</a:t>
            </a:r>
            <a:r>
              <a:rPr lang="en-US" sz="2000" noProof="1" smtClean="0">
                <a:latin typeface="Arial" pitchFamily="34" charset="0"/>
                <a:cs typeface="Arial" pitchFamily="34" charset="0"/>
              </a:rPr>
              <a:t>);</a:t>
            </a:r>
          </a:p>
          <a:p>
            <a:pPr algn="l" rtl="0">
              <a:lnSpc>
                <a:spcPct val="80000"/>
              </a:lnSpc>
              <a:buFont typeface="Georgia" pitchFamily="18" charset="0"/>
              <a:buNone/>
            </a:pPr>
            <a:r>
              <a:rPr lang="en-US" sz="2000" noProof="1">
                <a:cs typeface="Times New Roman" pitchFamily="18" charset="0"/>
              </a:rPr>
              <a:t>	</a:t>
            </a:r>
            <a:r>
              <a:rPr lang="en-US" sz="2000" b="1" noProof="1" smtClean="0">
                <a:cs typeface="Times New Roman" pitchFamily="18" charset="0"/>
              </a:rPr>
              <a:t>Student</a:t>
            </a:r>
            <a:r>
              <a:rPr lang="en-US" sz="2000" noProof="1" smtClean="0">
                <a:cs typeface="Times New Roman" pitchFamily="18" charset="0"/>
              </a:rPr>
              <a:t> </a:t>
            </a:r>
            <a:r>
              <a:rPr lang="en-US" sz="2000" dirty="0" smtClean="0">
                <a:cs typeface="Times New Roman" pitchFamily="18" charset="0"/>
              </a:rPr>
              <a:t> s </a:t>
            </a:r>
            <a:r>
              <a:rPr lang="en-US" sz="2000" dirty="0" smtClean="0">
                <a:latin typeface="Arial" pitchFamily="34" charset="0"/>
                <a:cs typeface="Arial" pitchFamily="34" charset="0"/>
              </a:rPr>
              <a:t>(888359</a:t>
            </a:r>
            <a:r>
              <a:rPr lang="en-US" sz="2000" noProof="1" smtClean="0">
                <a:latin typeface="Arial" pitchFamily="34" charset="0"/>
                <a:cs typeface="Arial" pitchFamily="34" charset="0"/>
              </a:rPr>
              <a:t>2, 2);</a:t>
            </a:r>
          </a:p>
          <a:p>
            <a:pPr algn="l" rtl="0">
              <a:lnSpc>
                <a:spcPct val="80000"/>
              </a:lnSpc>
              <a:buFont typeface="Georgia" pitchFamily="18" charset="0"/>
              <a:buNone/>
            </a:pPr>
            <a:r>
              <a:rPr lang="en-US" sz="2000" noProof="1" smtClean="0">
                <a:cs typeface="Times New Roman" pitchFamily="18" charset="0"/>
              </a:rPr>
              <a:t>	</a:t>
            </a:r>
            <a:r>
              <a:rPr lang="en-US" sz="2000" b="1" noProof="1" smtClean="0">
                <a:cs typeface="Times New Roman" pitchFamily="18" charset="0"/>
              </a:rPr>
              <a:t>TA</a:t>
            </a:r>
            <a:r>
              <a:rPr lang="en-US" sz="2000" noProof="1" smtClean="0">
                <a:cs typeface="Times New Roman" pitchFamily="18" charset="0"/>
              </a:rPr>
              <a:t> ta</a:t>
            </a:r>
            <a:r>
              <a:rPr lang="en-US" sz="2000" dirty="0" smtClean="0">
                <a:cs typeface="Times New Roman" pitchFamily="18" charset="0"/>
              </a:rPr>
              <a:t> </a:t>
            </a:r>
            <a:r>
              <a:rPr lang="en-US" sz="2000" noProof="1" smtClean="0">
                <a:latin typeface="Arial" pitchFamily="34" charset="0"/>
                <a:cs typeface="Arial" pitchFamily="34" charset="0"/>
              </a:rPr>
              <a:t>(</a:t>
            </a:r>
            <a:r>
              <a:rPr lang="en-US" sz="2000" noProof="1" smtClean="0">
                <a:solidFill>
                  <a:schemeClr val="hlink"/>
                </a:solidFill>
                <a:latin typeface="Arial" pitchFamily="34" charset="0"/>
                <a:cs typeface="Arial" pitchFamily="34" charset="0"/>
              </a:rPr>
              <a:t>"</a:t>
            </a:r>
            <a:r>
              <a:rPr lang="en-US" sz="2000" dirty="0" smtClean="0">
                <a:solidFill>
                  <a:schemeClr val="hlink"/>
                </a:solidFill>
                <a:latin typeface="Arial" pitchFamily="34" charset="0"/>
                <a:cs typeface="Arial" pitchFamily="34" charset="0"/>
              </a:rPr>
              <a:t>Lea</a:t>
            </a:r>
            <a:r>
              <a:rPr lang="en-US" sz="2000" noProof="1" smtClean="0">
                <a:solidFill>
                  <a:schemeClr val="hlink"/>
                </a:solidFill>
                <a:latin typeface="Arial" pitchFamily="34" charset="0"/>
                <a:cs typeface="Arial" pitchFamily="34" charset="0"/>
              </a:rPr>
              <a:t>"</a:t>
            </a:r>
            <a:r>
              <a:rPr lang="en-US" sz="2000" noProof="1" smtClean="0">
                <a:latin typeface="Arial" pitchFamily="34" charset="0"/>
                <a:cs typeface="Arial" pitchFamily="34" charset="0"/>
              </a:rPr>
              <a:t>, 12345678, 2, </a:t>
            </a:r>
            <a:r>
              <a:rPr lang="en-US" sz="2000" noProof="1" smtClean="0">
                <a:solidFill>
                  <a:schemeClr val="hlink"/>
                </a:solidFill>
                <a:latin typeface="Arial" pitchFamily="34" charset="0"/>
                <a:cs typeface="Arial" pitchFamily="34" charset="0"/>
              </a:rPr>
              <a:t>"OOP"</a:t>
            </a:r>
            <a:r>
              <a:rPr lang="en-US" sz="2000" noProof="1" smtClean="0">
                <a:latin typeface="Arial" pitchFamily="34" charset="0"/>
                <a:cs typeface="Arial" pitchFamily="34" charset="0"/>
              </a:rPr>
              <a:t>, 1, 1000, </a:t>
            </a:r>
            <a:r>
              <a:rPr lang="en-US" sz="2000" noProof="1" smtClean="0">
                <a:solidFill>
                  <a:schemeClr val="hlink"/>
                </a:solidFill>
                <a:latin typeface="Arial" pitchFamily="34" charset="0"/>
                <a:cs typeface="Arial" pitchFamily="34" charset="0"/>
              </a:rPr>
              <a:t>"Tammar"</a:t>
            </a:r>
            <a:r>
              <a:rPr lang="en-US" sz="2000" noProof="1" smtClean="0">
                <a:latin typeface="Arial" pitchFamily="34" charset="0"/>
                <a:cs typeface="Arial" pitchFamily="34" charset="0"/>
              </a:rPr>
              <a:t>);</a:t>
            </a:r>
          </a:p>
          <a:p>
            <a:pPr algn="l" rtl="0">
              <a:lnSpc>
                <a:spcPct val="80000"/>
              </a:lnSpc>
            </a:pPr>
            <a:endParaRPr lang="en-US" sz="2000" noProof="1" smtClean="0">
              <a:cs typeface="Times New Roman" pitchFamily="18" charset="0"/>
            </a:endParaRPr>
          </a:p>
          <a:p>
            <a:pPr algn="l" rtl="0">
              <a:lnSpc>
                <a:spcPct val="80000"/>
              </a:lnSpc>
              <a:buFont typeface="Georgia" pitchFamily="18" charset="0"/>
              <a:buNone/>
            </a:pPr>
            <a:r>
              <a:rPr lang="en-US" sz="2000" noProof="1" smtClean="0">
                <a:cs typeface="Times New Roman" pitchFamily="18" charset="0"/>
              </a:rPr>
              <a:t>	w.print();</a:t>
            </a:r>
          </a:p>
          <a:p>
            <a:pPr algn="l" rtl="0">
              <a:lnSpc>
                <a:spcPct val="80000"/>
              </a:lnSpc>
              <a:buFont typeface="Georgia" pitchFamily="18" charset="0"/>
              <a:buNone/>
            </a:pPr>
            <a:r>
              <a:rPr lang="en-US" sz="2000" noProof="1" smtClean="0">
                <a:cs typeface="Times New Roman" pitchFamily="18" charset="0"/>
              </a:rPr>
              <a:t>	t.print();</a:t>
            </a:r>
          </a:p>
          <a:p>
            <a:pPr algn="l" rtl="0">
              <a:lnSpc>
                <a:spcPct val="80000"/>
              </a:lnSpc>
              <a:buFont typeface="Georgia" pitchFamily="18" charset="0"/>
              <a:buNone/>
            </a:pPr>
            <a:r>
              <a:rPr lang="en-US" sz="2000" noProof="1" smtClean="0">
                <a:cs typeface="Times New Roman" pitchFamily="18" charset="0"/>
              </a:rPr>
              <a:t>	s.print();</a:t>
            </a:r>
          </a:p>
          <a:p>
            <a:pPr algn="l" rtl="0">
              <a:lnSpc>
                <a:spcPct val="80000"/>
              </a:lnSpc>
              <a:buFont typeface="Georgia" pitchFamily="18" charset="0"/>
              <a:buNone/>
            </a:pPr>
            <a:r>
              <a:rPr lang="en-US" sz="2000" noProof="1" smtClean="0">
                <a:cs typeface="Times New Roman" pitchFamily="18" charset="0"/>
              </a:rPr>
              <a:t>	ta.print();</a:t>
            </a:r>
          </a:p>
          <a:p>
            <a:pPr algn="l" rtl="0">
              <a:lnSpc>
                <a:spcPct val="80000"/>
              </a:lnSpc>
              <a:buFont typeface="Georgia" pitchFamily="18" charset="0"/>
              <a:buNone/>
            </a:pPr>
            <a:endParaRPr lang="en-US" sz="2000" dirty="0" smtClean="0">
              <a:cs typeface="Times New Roman" pitchFamily="18" charset="0"/>
            </a:endParaRPr>
          </a:p>
          <a:p>
            <a:pPr algn="l" rtl="0">
              <a:lnSpc>
                <a:spcPct val="80000"/>
              </a:lnSpc>
              <a:buFont typeface="Georgia" pitchFamily="18" charset="0"/>
              <a:buNone/>
            </a:pPr>
            <a:r>
              <a:rPr lang="en-US" sz="2000" dirty="0" smtClean="0">
                <a:cs typeface="Times New Roman" pitchFamily="18" charset="0"/>
              </a:rPr>
              <a:t>	</a:t>
            </a:r>
            <a:r>
              <a:rPr lang="en-US" sz="2000" noProof="1" smtClean="0">
                <a:solidFill>
                  <a:srgbClr val="0000FF"/>
                </a:solidFill>
                <a:cs typeface="Times New Roman" pitchFamily="18" charset="0"/>
              </a:rPr>
              <a:t>return</a:t>
            </a:r>
            <a:r>
              <a:rPr lang="en-US" sz="2000" noProof="1" smtClean="0">
                <a:cs typeface="Times New Roman" pitchFamily="18" charset="0"/>
              </a:rPr>
              <a:t> </a:t>
            </a:r>
            <a:r>
              <a:rPr lang="en-US" sz="2000" dirty="0" smtClean="0">
                <a:cs typeface="Times New Roman" pitchFamily="18" charset="0"/>
              </a:rPr>
              <a:t>0;</a:t>
            </a:r>
          </a:p>
          <a:p>
            <a:pPr algn="l" rtl="0">
              <a:lnSpc>
                <a:spcPct val="80000"/>
              </a:lnSpc>
              <a:buFont typeface="Georgia" pitchFamily="18" charset="0"/>
              <a:buNone/>
            </a:pPr>
            <a:r>
              <a:rPr lang="en-US" sz="2000" dirty="0" smtClean="0">
                <a:cs typeface="Times New Roman" pitchFamily="18" charset="0"/>
              </a:rPr>
              <a:t>}</a:t>
            </a:r>
          </a:p>
        </p:txBody>
      </p:sp>
      <p:sp>
        <p:nvSpPr>
          <p:cNvPr id="78852" name="Text Box 4"/>
          <p:cNvSpPr txBox="1">
            <a:spLocks noChangeArrowheads="1"/>
          </p:cNvSpPr>
          <p:nvPr/>
        </p:nvSpPr>
        <p:spPr bwMode="auto">
          <a:xfrm>
            <a:off x="2771800" y="4221088"/>
            <a:ext cx="1656184"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spcBef>
                <a:spcPct val="50000"/>
              </a:spcBef>
            </a:pPr>
            <a:r>
              <a:rPr lang="en-US" sz="1600" b="1" dirty="0" smtClean="0"/>
              <a:t>OUTPUT</a:t>
            </a:r>
            <a:r>
              <a:rPr lang="he-IL" sz="1600" b="1" dirty="0" smtClean="0"/>
              <a:t>:</a:t>
            </a:r>
            <a:endParaRPr lang="en-US" sz="1600" b="1" dirty="0"/>
          </a:p>
          <a:p>
            <a:pPr algn="l" rtl="0" eaLnBrk="1" hangingPunct="1">
              <a:spcBef>
                <a:spcPts val="600"/>
              </a:spcBef>
            </a:pPr>
            <a:endParaRPr lang="en-US" sz="800" b="1" dirty="0"/>
          </a:p>
          <a:p>
            <a:pPr algn="l" rtl="0" eaLnBrk="1" hangingPunct="1">
              <a:spcBef>
                <a:spcPts val="600"/>
              </a:spcBef>
            </a:pPr>
            <a:r>
              <a:rPr lang="en-US" sz="1600" b="1" dirty="0" smtClean="0"/>
              <a:t>Ctor Worker</a:t>
            </a:r>
          </a:p>
          <a:p>
            <a:pPr algn="l" rtl="0" eaLnBrk="1" hangingPunct="1">
              <a:spcBef>
                <a:spcPts val="600"/>
              </a:spcBef>
            </a:pPr>
            <a:endParaRPr lang="en-US" sz="400" b="1" dirty="0" smtClean="0"/>
          </a:p>
          <a:p>
            <a:pPr algn="l" rtl="0" eaLnBrk="1" hangingPunct="1">
              <a:spcBef>
                <a:spcPts val="600"/>
              </a:spcBef>
            </a:pPr>
            <a:r>
              <a:rPr lang="en-US" sz="1600" b="1" dirty="0"/>
              <a:t>Ctor Worker </a:t>
            </a:r>
          </a:p>
          <a:p>
            <a:pPr algn="l" rtl="0" eaLnBrk="1" hangingPunct="1">
              <a:spcBef>
                <a:spcPts val="600"/>
              </a:spcBef>
            </a:pPr>
            <a:r>
              <a:rPr lang="en-US" sz="1600" b="1" dirty="0"/>
              <a:t>Ctor Teacher </a:t>
            </a:r>
            <a:endParaRPr lang="en-US" sz="1600" b="1" dirty="0" smtClean="0"/>
          </a:p>
          <a:p>
            <a:pPr algn="l" rtl="0" eaLnBrk="1" hangingPunct="1">
              <a:spcBef>
                <a:spcPts val="600"/>
              </a:spcBef>
            </a:pPr>
            <a:endParaRPr lang="en-US" sz="800" b="1" dirty="0"/>
          </a:p>
          <a:p>
            <a:pPr algn="l" rtl="0" eaLnBrk="1" hangingPunct="1">
              <a:spcBef>
                <a:spcPts val="600"/>
              </a:spcBef>
            </a:pPr>
            <a:r>
              <a:rPr lang="en-US" sz="1600" b="1" dirty="0" smtClean="0"/>
              <a:t>Ctor </a:t>
            </a:r>
            <a:r>
              <a:rPr lang="en-US" sz="1600" b="1" dirty="0"/>
              <a:t>Student</a:t>
            </a:r>
            <a:endParaRPr lang="en-US" sz="1600" b="1" dirty="0" smtClean="0"/>
          </a:p>
        </p:txBody>
      </p:sp>
      <p:grpSp>
        <p:nvGrpSpPr>
          <p:cNvPr id="15365" name="Group 5"/>
          <p:cNvGrpSpPr>
            <a:grpSpLocks/>
          </p:cNvGrpSpPr>
          <p:nvPr/>
        </p:nvGrpSpPr>
        <p:grpSpPr bwMode="auto">
          <a:xfrm>
            <a:off x="6951663" y="2133600"/>
            <a:ext cx="2157412" cy="1800225"/>
            <a:chOff x="1975" y="2068"/>
            <a:chExt cx="1994" cy="1906"/>
          </a:xfrm>
        </p:grpSpPr>
        <p:sp>
          <p:nvSpPr>
            <p:cNvPr id="15366" name="Rectangle 6"/>
            <p:cNvSpPr>
              <a:spLocks noChangeArrowheads="1"/>
            </p:cNvSpPr>
            <p:nvPr/>
          </p:nvSpPr>
          <p:spPr bwMode="auto">
            <a:xfrm>
              <a:off x="2020" y="2068"/>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15367" name="Line 7"/>
            <p:cNvSpPr>
              <a:spLocks noChangeShapeType="1"/>
            </p:cNvSpPr>
            <p:nvPr/>
          </p:nvSpPr>
          <p:spPr bwMode="auto">
            <a:xfrm flipV="1">
              <a:off x="2338" y="2340"/>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5368" name="Rectangle 8"/>
            <p:cNvSpPr>
              <a:spLocks noChangeArrowheads="1"/>
            </p:cNvSpPr>
            <p:nvPr/>
          </p:nvSpPr>
          <p:spPr bwMode="auto">
            <a:xfrm>
              <a:off x="1975" y="2884"/>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sp>
          <p:nvSpPr>
            <p:cNvPr id="15369" name="Rectangle 9"/>
            <p:cNvSpPr>
              <a:spLocks noChangeArrowheads="1"/>
            </p:cNvSpPr>
            <p:nvPr/>
          </p:nvSpPr>
          <p:spPr bwMode="auto">
            <a:xfrm>
              <a:off x="3289" y="2884"/>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Student</a:t>
              </a:r>
            </a:p>
          </p:txBody>
        </p:sp>
        <p:sp>
          <p:nvSpPr>
            <p:cNvPr id="15370" name="Line 10"/>
            <p:cNvSpPr>
              <a:spLocks noChangeShapeType="1"/>
            </p:cNvSpPr>
            <p:nvPr/>
          </p:nvSpPr>
          <p:spPr bwMode="auto">
            <a:xfrm flipV="1">
              <a:off x="3063" y="3135"/>
              <a:ext cx="373" cy="521"/>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5371" name="Rectangle 11"/>
            <p:cNvSpPr>
              <a:spLocks noChangeArrowheads="1"/>
            </p:cNvSpPr>
            <p:nvPr/>
          </p:nvSpPr>
          <p:spPr bwMode="auto">
            <a:xfrm>
              <a:off x="2699" y="3747"/>
              <a:ext cx="409" cy="227"/>
            </a:xfrm>
            <a:prstGeom prst="rect">
              <a:avLst/>
            </a:prstGeom>
            <a:solidFill>
              <a:srgbClr val="00FF99"/>
            </a:solidFill>
            <a:ln w="19050" algn="ctr">
              <a:solidFill>
                <a:srgbClr val="3B3B64"/>
              </a:solidFill>
              <a:miter lim="800000"/>
              <a:headEnd/>
              <a:tailEnd/>
            </a:ln>
          </p:spPr>
          <p:txBody>
            <a:bodyPr wrap="none" anchor="ctr"/>
            <a:lstStyle/>
            <a:p>
              <a:pPr algn="ctr"/>
              <a:r>
                <a:rPr lang="en-US" sz="1200" b="1" dirty="0"/>
                <a:t>TA</a:t>
              </a:r>
            </a:p>
          </p:txBody>
        </p:sp>
        <p:sp>
          <p:nvSpPr>
            <p:cNvPr id="15372" name="Line 12"/>
            <p:cNvSpPr>
              <a:spLocks noChangeShapeType="1"/>
            </p:cNvSpPr>
            <p:nvPr/>
          </p:nvSpPr>
          <p:spPr bwMode="auto">
            <a:xfrm flipH="1" flipV="1">
              <a:off x="2428" y="3157"/>
              <a:ext cx="318"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grpSp>
      <p:sp>
        <p:nvSpPr>
          <p:cNvPr id="13" name="Text Box 4"/>
          <p:cNvSpPr txBox="1">
            <a:spLocks noChangeArrowheads="1"/>
          </p:cNvSpPr>
          <p:nvPr/>
        </p:nvSpPr>
        <p:spPr bwMode="auto">
          <a:xfrm>
            <a:off x="4839762" y="4221088"/>
            <a:ext cx="1676453"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spcBef>
                <a:spcPts val="600"/>
              </a:spcBef>
            </a:pPr>
            <a:r>
              <a:rPr lang="en-US" sz="1600" b="1" dirty="0"/>
              <a:t>Ctor Student</a:t>
            </a:r>
          </a:p>
          <a:p>
            <a:pPr algn="l" rtl="0" eaLnBrk="1" hangingPunct="1">
              <a:spcBef>
                <a:spcPts val="600"/>
              </a:spcBef>
            </a:pPr>
            <a:r>
              <a:rPr lang="en-US" sz="1600" b="1" dirty="0"/>
              <a:t>Ctor Worker </a:t>
            </a:r>
          </a:p>
          <a:p>
            <a:pPr algn="l" rtl="0" eaLnBrk="1" hangingPunct="1">
              <a:spcBef>
                <a:spcPts val="600"/>
              </a:spcBef>
            </a:pPr>
            <a:r>
              <a:rPr lang="en-US" sz="1600" b="1" dirty="0"/>
              <a:t>Ctor Teacher </a:t>
            </a:r>
          </a:p>
          <a:p>
            <a:pPr algn="l" rtl="0" eaLnBrk="1" hangingPunct="1">
              <a:spcBef>
                <a:spcPts val="600"/>
              </a:spcBef>
            </a:pPr>
            <a:r>
              <a:rPr lang="en-US" sz="1600" b="1" dirty="0"/>
              <a:t>Ctor TA</a:t>
            </a:r>
          </a:p>
        </p:txBody>
      </p:sp>
      <p:cxnSp>
        <p:nvCxnSpPr>
          <p:cNvPr id="3" name="מחבר ישר 2"/>
          <p:cNvCxnSpPr/>
          <p:nvPr/>
        </p:nvCxnSpPr>
        <p:spPr>
          <a:xfrm>
            <a:off x="2483768" y="4149080"/>
            <a:ext cx="5939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מחבר ישר 4"/>
          <p:cNvCxnSpPr/>
          <p:nvPr/>
        </p:nvCxnSpPr>
        <p:spPr>
          <a:xfrm>
            <a:off x="2483768" y="4149080"/>
            <a:ext cx="0"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מחבר ישר 6"/>
          <p:cNvCxnSpPr/>
          <p:nvPr/>
        </p:nvCxnSpPr>
        <p:spPr>
          <a:xfrm>
            <a:off x="4860032" y="4293096"/>
            <a:ext cx="0" cy="2304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מחבר ישר 19"/>
          <p:cNvCxnSpPr/>
          <p:nvPr/>
        </p:nvCxnSpPr>
        <p:spPr>
          <a:xfrm>
            <a:off x="6951663" y="4293096"/>
            <a:ext cx="0" cy="223224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 Box 4"/>
          <p:cNvSpPr txBox="1">
            <a:spLocks noChangeArrowheads="1"/>
          </p:cNvSpPr>
          <p:nvPr/>
        </p:nvSpPr>
        <p:spPr bwMode="auto">
          <a:xfrm>
            <a:off x="7022087" y="4221088"/>
            <a:ext cx="5182761" cy="26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spcBef>
                <a:spcPts val="600"/>
              </a:spcBef>
            </a:pPr>
            <a:r>
              <a:rPr lang="en-US" sz="1600" b="1" dirty="0"/>
              <a:t>Worker </a:t>
            </a:r>
            <a:r>
              <a:rPr lang="en-US" sz="1600" b="1" dirty="0" smtClean="0"/>
              <a:t>Print</a:t>
            </a:r>
          </a:p>
          <a:p>
            <a:pPr algn="l" rtl="0" eaLnBrk="1" hangingPunct="1">
              <a:spcBef>
                <a:spcPts val="600"/>
              </a:spcBef>
            </a:pPr>
            <a:r>
              <a:rPr lang="en-US" sz="1600" b="1" dirty="0"/>
              <a:t>Teacher Print </a:t>
            </a:r>
          </a:p>
          <a:p>
            <a:pPr algn="l" rtl="0" eaLnBrk="1" hangingPunct="1">
              <a:spcBef>
                <a:spcPts val="600"/>
              </a:spcBef>
            </a:pPr>
            <a:r>
              <a:rPr lang="en-US" sz="1600" b="1" dirty="0"/>
              <a:t>Worker </a:t>
            </a:r>
            <a:r>
              <a:rPr lang="en-US" sz="1600" b="1" dirty="0" smtClean="0"/>
              <a:t>Print </a:t>
            </a:r>
            <a:r>
              <a:rPr lang="he-IL" sz="1600" b="1" dirty="0" smtClean="0"/>
              <a:t>בגלל שמורה בנוי ממחלקה עובד</a:t>
            </a:r>
            <a:r>
              <a:rPr lang="en-US" sz="1600" b="1" dirty="0" smtClean="0"/>
              <a:t>    </a:t>
            </a:r>
            <a:endParaRPr lang="en-US" sz="1600" b="1" dirty="0" smtClean="0"/>
          </a:p>
          <a:p>
            <a:pPr algn="l" rtl="0" eaLnBrk="1" hangingPunct="1">
              <a:spcBef>
                <a:spcPts val="600"/>
              </a:spcBef>
            </a:pPr>
            <a:r>
              <a:rPr lang="en-US" sz="1600" b="1" dirty="0"/>
              <a:t>Student </a:t>
            </a:r>
            <a:r>
              <a:rPr lang="en-US" sz="1600" b="1" dirty="0" smtClean="0"/>
              <a:t>Print </a:t>
            </a:r>
          </a:p>
          <a:p>
            <a:pPr algn="l" rtl="0" eaLnBrk="1" hangingPunct="1">
              <a:spcBef>
                <a:spcPts val="600"/>
              </a:spcBef>
            </a:pPr>
            <a:r>
              <a:rPr lang="en-US" sz="1600" b="1" dirty="0"/>
              <a:t>TA </a:t>
            </a:r>
            <a:r>
              <a:rPr lang="en-US" sz="1600" b="1" dirty="0" smtClean="0"/>
              <a:t>Print</a:t>
            </a:r>
            <a:endParaRPr lang="en-US" sz="1600" b="1" dirty="0"/>
          </a:p>
          <a:p>
            <a:pPr algn="l" rtl="0" eaLnBrk="1" hangingPunct="1">
              <a:spcBef>
                <a:spcPts val="600"/>
              </a:spcBef>
            </a:pPr>
            <a:r>
              <a:rPr lang="en-US" sz="1600" b="1" dirty="0"/>
              <a:t>Teacher Print </a:t>
            </a:r>
          </a:p>
          <a:p>
            <a:pPr algn="l" rtl="0" eaLnBrk="1" hangingPunct="1">
              <a:spcBef>
                <a:spcPts val="600"/>
              </a:spcBef>
            </a:pPr>
            <a:r>
              <a:rPr lang="en-US" sz="1600" b="1" dirty="0"/>
              <a:t>Worker Print </a:t>
            </a:r>
          </a:p>
          <a:p>
            <a:pPr algn="l" rtl="0" eaLnBrk="1" hangingPunct="1">
              <a:spcBef>
                <a:spcPts val="600"/>
              </a:spcBef>
            </a:pPr>
            <a:r>
              <a:rPr lang="en-US" sz="1600" b="1" dirty="0"/>
              <a:t>Student </a:t>
            </a:r>
            <a:r>
              <a:rPr lang="en-US" sz="1600" b="1" dirty="0" smtClean="0"/>
              <a:t>Print </a:t>
            </a:r>
            <a:endParaRPr lang="en-US" sz="1600" b="1" dirty="0"/>
          </a:p>
        </p:txBody>
      </p:sp>
      <p:sp>
        <p:nvSpPr>
          <p:cNvPr id="6" name="מציין מיקום של מספר שקופית 5"/>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11</a:t>
            </a:fld>
            <a:endParaRPr lang="he-IL" dirty="0"/>
          </a:p>
        </p:txBody>
      </p:sp>
    </p:spTree>
    <p:extLst>
      <p:ext uri="{BB962C8B-B14F-4D97-AF65-F5344CB8AC3E}">
        <p14:creationId xmlns:p14="http://schemas.microsoft.com/office/powerpoint/2010/main" val="2558575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885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885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885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8851">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8851">
                                            <p:txEl>
                                              <p:pRg st="7" end="7"/>
                                            </p:txEl>
                                          </p:spTgt>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nodeType="afterEffect">
                                  <p:stCondLst>
                                    <p:cond delay="0"/>
                                  </p:stCondLst>
                                  <p:childTnLst>
                                    <p:set>
                                      <p:cBhvr>
                                        <p:cTn id="59" dur="1" fill="hold">
                                          <p:stCondLst>
                                            <p:cond delay="0"/>
                                          </p:stCondLst>
                                        </p:cTn>
                                        <p:tgtEl>
                                          <p:spTgt spid="2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78851">
                                            <p:txEl>
                                              <p:pRg st="8" end="8"/>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78851">
                                            <p:txEl>
                                              <p:pRg st="9" end="9"/>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78851">
                                            <p:txEl>
                                              <p:pRg st="10" end="10"/>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algn="r"/>
            <a:r>
              <a:rPr lang="he-IL" dirty="0" smtClean="0"/>
              <a:t>מה קורה במקרה הבא?</a:t>
            </a:r>
            <a:endParaRPr lang="en-US" dirty="0" smtClean="0">
              <a:cs typeface="Arial" pitchFamily="34" charset="0"/>
            </a:endParaRPr>
          </a:p>
        </p:txBody>
      </p:sp>
      <p:sp>
        <p:nvSpPr>
          <p:cNvPr id="16387" name="Rectangle 3"/>
          <p:cNvSpPr>
            <a:spLocks noGrp="1"/>
          </p:cNvSpPr>
          <p:nvPr>
            <p:ph type="body" idx="1"/>
          </p:nvPr>
        </p:nvSpPr>
        <p:spPr>
          <a:xfrm>
            <a:off x="457200" y="1341438"/>
            <a:ext cx="8229600" cy="5232400"/>
          </a:xfrm>
        </p:spPr>
        <p:txBody>
          <a:bodyPr/>
          <a:lstStyle/>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noProof="1" smtClean="0">
                <a:cs typeface="Times New Roman" pitchFamily="18" charset="0"/>
              </a:rPr>
              <a:t> </a:t>
            </a:r>
            <a:r>
              <a:rPr lang="en-US" sz="1600" b="1" noProof="1" smtClean="0">
                <a:cs typeface="Times New Roman" pitchFamily="18" charset="0"/>
              </a:rPr>
              <a:t>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b="1" noProof="1" smtClean="0">
                <a:cs typeface="Times New Roman" pitchFamily="18" charset="0"/>
              </a:rPr>
              <a:t> B: </a:t>
            </a:r>
            <a:r>
              <a:rPr lang="en-US" sz="1600" b="1" noProof="1" smtClean="0">
                <a:solidFill>
                  <a:srgbClr val="0000FF"/>
                </a:solidFill>
                <a:cs typeface="Times New Roman" pitchFamily="18" charset="0"/>
              </a:rPr>
              <a:t>public</a:t>
            </a:r>
            <a:r>
              <a:rPr lang="en-US" sz="1600" b="1" noProof="1" smtClean="0">
                <a:cs typeface="Times New Roman" pitchFamily="18" charset="0"/>
              </a:rPr>
              <a:t> 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b;</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endParaRPr lang="en-US" sz="1600" noProof="1" smtClean="0">
              <a:cs typeface="Times New Roman" pitchFamily="18" charset="0"/>
            </a:endParaRP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b="1" noProof="1" smtClean="0">
                <a:cs typeface="Times New Roman" pitchFamily="18" charset="0"/>
              </a:rPr>
              <a:t> C: </a:t>
            </a:r>
            <a:r>
              <a:rPr lang="en-US" sz="1600" b="1" noProof="1" smtClean="0">
                <a:solidFill>
                  <a:srgbClr val="0000FF"/>
                </a:solidFill>
                <a:cs typeface="Times New Roman" pitchFamily="18" charset="0"/>
              </a:rPr>
              <a:t>public</a:t>
            </a:r>
            <a:r>
              <a:rPr lang="en-US" sz="1600" b="1" noProof="1" smtClean="0">
                <a:cs typeface="Times New Roman" pitchFamily="18" charset="0"/>
              </a:rPr>
              <a:t> 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 :</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c;</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endParaRPr lang="en-US" sz="1600" noProof="1" smtClean="0">
              <a:cs typeface="Times New Roman" pitchFamily="18" charset="0"/>
            </a:endParaRP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b="1" noProof="1" smtClean="0">
                <a:cs typeface="Times New Roman" pitchFamily="18" charset="0"/>
              </a:rPr>
              <a:t> D: </a:t>
            </a:r>
            <a:r>
              <a:rPr lang="en-US" sz="1600" b="1" noProof="1" smtClean="0">
                <a:solidFill>
                  <a:srgbClr val="0000FF"/>
                </a:solidFill>
                <a:cs typeface="Times New Roman" pitchFamily="18" charset="0"/>
              </a:rPr>
              <a:t>public</a:t>
            </a:r>
            <a:r>
              <a:rPr lang="en-US" sz="1600" b="1" noProof="1" smtClean="0">
                <a:cs typeface="Times New Roman" pitchFamily="18" charset="0"/>
              </a:rPr>
              <a:t> B, </a:t>
            </a:r>
            <a:r>
              <a:rPr lang="en-US" sz="1600" b="1" noProof="1" smtClean="0">
                <a:solidFill>
                  <a:srgbClr val="0000FF"/>
                </a:solidFill>
                <a:cs typeface="Times New Roman" pitchFamily="18" charset="0"/>
              </a:rPr>
              <a:t>public</a:t>
            </a:r>
            <a:r>
              <a:rPr lang="en-US" sz="1600" b="1" noProof="1" smtClean="0">
                <a:cs typeface="Times New Roman" pitchFamily="18" charset="0"/>
              </a:rPr>
              <a:t> C</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 :</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d;</a:t>
            </a:r>
          </a:p>
          <a:p>
            <a:pPr algn="l" rtl="0">
              <a:lnSpc>
                <a:spcPct val="80000"/>
              </a:lnSpc>
              <a:buFont typeface="Georgia" pitchFamily="18" charset="0"/>
              <a:buNone/>
            </a:pPr>
            <a:r>
              <a:rPr lang="en-US" sz="1600" noProof="1" smtClean="0">
                <a:cs typeface="Times New Roman" pitchFamily="18" charset="0"/>
              </a:rPr>
              <a:t>};</a:t>
            </a:r>
            <a:endParaRPr lang="en-US" sz="1600" dirty="0" smtClean="0">
              <a:cs typeface="Times New Roman" pitchFamily="18" charset="0"/>
            </a:endParaRPr>
          </a:p>
        </p:txBody>
      </p:sp>
      <p:sp>
        <p:nvSpPr>
          <p:cNvPr id="25" name="Rectangle 3"/>
          <p:cNvSpPr txBox="1">
            <a:spLocks/>
          </p:cNvSpPr>
          <p:nvPr/>
        </p:nvSpPr>
        <p:spPr bwMode="auto">
          <a:xfrm>
            <a:off x="2339752" y="2249488"/>
            <a:ext cx="6347048"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r" rtl="1"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r" rtl="1"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r" rtl="1"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r" rtl="1"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90000"/>
              </a:lnSpc>
            </a:pPr>
            <a:r>
              <a:rPr lang="he-IL" sz="2400" dirty="0" smtClean="0"/>
              <a:t>כמו שאמרנו, כאשר אנחנו </a:t>
            </a:r>
            <a:r>
              <a:rPr lang="en-US" sz="2400" dirty="0" smtClean="0"/>
              <a:t/>
            </a:r>
            <a:br>
              <a:rPr lang="en-US" sz="2400" dirty="0" smtClean="0"/>
            </a:br>
            <a:r>
              <a:rPr lang="he-IL" sz="2400" dirty="0" smtClean="0"/>
              <a:t>יורשים מחלקה, אזי יש לנו</a:t>
            </a:r>
            <a:r>
              <a:rPr lang="en-US" sz="2400" dirty="0" smtClean="0"/>
              <a:t/>
            </a:r>
            <a:br>
              <a:rPr lang="en-US" sz="2400" dirty="0" smtClean="0"/>
            </a:br>
            <a:r>
              <a:rPr lang="he-IL" sz="2400" dirty="0" smtClean="0"/>
              <a:t>בפועל אובייקט של המחלקה</a:t>
            </a:r>
            <a:r>
              <a:rPr lang="en-US" sz="2400" dirty="0" smtClean="0"/>
              <a:t/>
            </a:r>
            <a:br>
              <a:rPr lang="en-US" sz="2400" dirty="0" smtClean="0"/>
            </a:br>
            <a:r>
              <a:rPr lang="he-IL" sz="2400" dirty="0" smtClean="0"/>
              <a:t>שירשנו בתוך האובייקט </a:t>
            </a:r>
            <a:r>
              <a:rPr lang="en-US" sz="2400" dirty="0" smtClean="0"/>
              <a:t/>
            </a:r>
            <a:br>
              <a:rPr lang="en-US" sz="2400" dirty="0" smtClean="0"/>
            </a:br>
            <a:r>
              <a:rPr lang="he-IL" sz="2400" dirty="0" smtClean="0"/>
              <a:t>של המחלקה היורשת</a:t>
            </a:r>
          </a:p>
          <a:p>
            <a:pPr>
              <a:lnSpc>
                <a:spcPct val="90000"/>
              </a:lnSpc>
            </a:pPr>
            <a:r>
              <a:rPr lang="he-IL" sz="2400" dirty="0" smtClean="0">
                <a:cs typeface="Times New Roman" pitchFamily="18" charset="0"/>
              </a:rPr>
              <a:t>במקרה הזה, יש ל-</a:t>
            </a:r>
            <a:r>
              <a:rPr lang="en-US" sz="2400" dirty="0" smtClean="0">
                <a:cs typeface="Times New Roman" pitchFamily="18" charset="0"/>
              </a:rPr>
              <a:t>B</a:t>
            </a:r>
            <a:br>
              <a:rPr lang="en-US" sz="2400" dirty="0" smtClean="0">
                <a:cs typeface="Times New Roman" pitchFamily="18" charset="0"/>
              </a:rPr>
            </a:br>
            <a:r>
              <a:rPr lang="he-IL" sz="2400" dirty="0" smtClean="0">
                <a:cs typeface="Times New Roman" pitchFamily="18" charset="0"/>
              </a:rPr>
              <a:t>אובייקט של </a:t>
            </a:r>
            <a:r>
              <a:rPr lang="en-US" sz="2400" dirty="0" smtClean="0">
                <a:cs typeface="Times New Roman" pitchFamily="18" charset="0"/>
              </a:rPr>
              <a:t>A</a:t>
            </a:r>
            <a:r>
              <a:rPr lang="he-IL" sz="2400" dirty="0" smtClean="0">
                <a:cs typeface="Times New Roman" pitchFamily="18" charset="0"/>
              </a:rPr>
              <a:t>, וכן יש ל-</a:t>
            </a:r>
            <a:r>
              <a:rPr lang="en-US" sz="2400" dirty="0" smtClean="0">
                <a:cs typeface="Times New Roman" pitchFamily="18" charset="0"/>
              </a:rPr>
              <a:t>C</a:t>
            </a:r>
            <a:br>
              <a:rPr lang="en-US" sz="2400" dirty="0" smtClean="0">
                <a:cs typeface="Times New Roman" pitchFamily="18" charset="0"/>
              </a:rPr>
            </a:br>
            <a:r>
              <a:rPr lang="he-IL" sz="2400" dirty="0" smtClean="0">
                <a:cs typeface="Times New Roman" pitchFamily="18" charset="0"/>
              </a:rPr>
              <a:t>אובייקט של </a:t>
            </a:r>
            <a:r>
              <a:rPr lang="en-US" sz="2400" dirty="0" smtClean="0">
                <a:cs typeface="Times New Roman" pitchFamily="18" charset="0"/>
              </a:rPr>
              <a:t>A</a:t>
            </a:r>
            <a:r>
              <a:rPr lang="he-IL" sz="2400" dirty="0" smtClean="0">
                <a:cs typeface="Times New Roman" pitchFamily="18" charset="0"/>
              </a:rPr>
              <a:t>.</a:t>
            </a:r>
            <a:r>
              <a:rPr lang="en-US" sz="2400" dirty="0" smtClean="0">
                <a:cs typeface="Times New Roman" pitchFamily="18" charset="0"/>
              </a:rPr>
              <a:t/>
            </a:r>
            <a:br>
              <a:rPr lang="en-US" sz="2400" dirty="0" smtClean="0">
                <a:cs typeface="Times New Roman" pitchFamily="18" charset="0"/>
              </a:rPr>
            </a:br>
            <a:r>
              <a:rPr lang="he-IL" sz="2400" dirty="0" smtClean="0">
                <a:cs typeface="Times New Roman" pitchFamily="18" charset="0"/>
              </a:rPr>
              <a:t>מכיוון של-</a:t>
            </a:r>
            <a:r>
              <a:rPr lang="en-US" sz="2400" dirty="0" smtClean="0">
                <a:cs typeface="Times New Roman" pitchFamily="18" charset="0"/>
              </a:rPr>
              <a:t>D</a:t>
            </a:r>
            <a:r>
              <a:rPr lang="he-IL" sz="2400" dirty="0" smtClean="0">
                <a:cs typeface="Times New Roman" pitchFamily="18" charset="0"/>
              </a:rPr>
              <a:t> יש אובייקט של </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C</a:t>
            </a:r>
            <a:r>
              <a:rPr lang="he-IL" sz="2400" dirty="0" smtClean="0">
                <a:cs typeface="Times New Roman" pitchFamily="18" charset="0"/>
              </a:rPr>
              <a:t> (שיש בתוכו </a:t>
            </a:r>
            <a:r>
              <a:rPr lang="en-US" sz="2400" dirty="0" smtClean="0">
                <a:cs typeface="Times New Roman" pitchFamily="18" charset="0"/>
              </a:rPr>
              <a:t>A</a:t>
            </a:r>
            <a:r>
              <a:rPr lang="he-IL" sz="2400" dirty="0" smtClean="0">
                <a:cs typeface="Times New Roman" pitchFamily="18" charset="0"/>
              </a:rPr>
              <a:t>) ואובייקט של </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B</a:t>
            </a:r>
            <a:r>
              <a:rPr lang="he-IL" sz="2400" dirty="0" smtClean="0">
                <a:cs typeface="Times New Roman" pitchFamily="18" charset="0"/>
              </a:rPr>
              <a:t> (שיש בתוכו </a:t>
            </a:r>
            <a:r>
              <a:rPr lang="en-US" sz="2400" dirty="0" smtClean="0">
                <a:cs typeface="Times New Roman" pitchFamily="18" charset="0"/>
              </a:rPr>
              <a:t>A</a:t>
            </a:r>
            <a:r>
              <a:rPr lang="he-IL" sz="2400" dirty="0" smtClean="0">
                <a:cs typeface="Times New Roman" pitchFamily="18" charset="0"/>
              </a:rPr>
              <a:t>) אזי ב-</a:t>
            </a:r>
            <a:r>
              <a:rPr lang="en-US" sz="2400" dirty="0" smtClean="0">
                <a:cs typeface="Times New Roman" pitchFamily="18" charset="0"/>
              </a:rPr>
              <a:t>D</a:t>
            </a:r>
            <a:r>
              <a:rPr lang="he-IL" sz="2400" dirty="0" smtClean="0">
                <a:cs typeface="Times New Roman" pitchFamily="18" charset="0"/>
              </a:rPr>
              <a:t> יש שני</a:t>
            </a:r>
            <a:r>
              <a:rPr lang="en-US" sz="2400" dirty="0" smtClean="0">
                <a:cs typeface="Times New Roman" pitchFamily="18" charset="0"/>
              </a:rPr>
              <a:t/>
            </a:r>
            <a:br>
              <a:rPr lang="en-US" sz="2400" dirty="0" smtClean="0">
                <a:cs typeface="Times New Roman" pitchFamily="18" charset="0"/>
              </a:rPr>
            </a:br>
            <a:r>
              <a:rPr lang="he-IL" sz="2400" dirty="0" smtClean="0">
                <a:cs typeface="Times New Roman" pitchFamily="18" charset="0"/>
              </a:rPr>
              <a:t>אובייקטים של </a:t>
            </a:r>
            <a:r>
              <a:rPr lang="en-US" sz="2400" dirty="0" smtClean="0">
                <a:cs typeface="Times New Roman" pitchFamily="18" charset="0"/>
              </a:rPr>
              <a:t>A</a:t>
            </a:r>
          </a:p>
        </p:txBody>
      </p:sp>
      <p:grpSp>
        <p:nvGrpSpPr>
          <p:cNvPr id="16388" name="Group 20"/>
          <p:cNvGrpSpPr>
            <a:grpSpLocks/>
          </p:cNvGrpSpPr>
          <p:nvPr/>
        </p:nvGrpSpPr>
        <p:grpSpPr bwMode="auto">
          <a:xfrm>
            <a:off x="2555875" y="2205038"/>
            <a:ext cx="3165475" cy="2952750"/>
            <a:chOff x="1339" y="1479"/>
            <a:chExt cx="1994" cy="1860"/>
          </a:xfrm>
        </p:grpSpPr>
        <p:sp>
          <p:nvSpPr>
            <p:cNvPr id="16401" name="Rectangle 4"/>
            <p:cNvSpPr>
              <a:spLocks noChangeArrowheads="1"/>
            </p:cNvSpPr>
            <p:nvPr/>
          </p:nvSpPr>
          <p:spPr bwMode="auto">
            <a:xfrm>
              <a:off x="2017" y="1479"/>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A</a:t>
              </a:r>
            </a:p>
          </p:txBody>
        </p:sp>
        <p:sp>
          <p:nvSpPr>
            <p:cNvPr id="16402" name="Line 5"/>
            <p:cNvSpPr>
              <a:spLocks noChangeShapeType="1"/>
            </p:cNvSpPr>
            <p:nvPr/>
          </p:nvSpPr>
          <p:spPr bwMode="auto">
            <a:xfrm flipV="1">
              <a:off x="1702" y="1751"/>
              <a:ext cx="542" cy="498"/>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3" name="Rectangle 6"/>
            <p:cNvSpPr>
              <a:spLocks noChangeArrowheads="1"/>
            </p:cNvSpPr>
            <p:nvPr/>
          </p:nvSpPr>
          <p:spPr bwMode="auto">
            <a:xfrm>
              <a:off x="1339" y="2294"/>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B</a:t>
              </a:r>
            </a:p>
          </p:txBody>
        </p:sp>
        <p:sp>
          <p:nvSpPr>
            <p:cNvPr id="16404" name="Rectangle 7"/>
            <p:cNvSpPr>
              <a:spLocks noChangeArrowheads="1"/>
            </p:cNvSpPr>
            <p:nvPr/>
          </p:nvSpPr>
          <p:spPr bwMode="auto">
            <a:xfrm>
              <a:off x="2653" y="2341"/>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C</a:t>
              </a:r>
            </a:p>
          </p:txBody>
        </p:sp>
        <p:sp>
          <p:nvSpPr>
            <p:cNvPr id="16405" name="Line 8"/>
            <p:cNvSpPr>
              <a:spLocks noChangeShapeType="1"/>
            </p:cNvSpPr>
            <p:nvPr/>
          </p:nvSpPr>
          <p:spPr bwMode="auto">
            <a:xfrm flipV="1">
              <a:off x="2427" y="2613"/>
              <a:ext cx="544" cy="453"/>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6" name="Line 9"/>
            <p:cNvSpPr>
              <a:spLocks noChangeShapeType="1"/>
            </p:cNvSpPr>
            <p:nvPr/>
          </p:nvSpPr>
          <p:spPr bwMode="auto">
            <a:xfrm flipH="1" flipV="1">
              <a:off x="1792" y="2567"/>
              <a:ext cx="318"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7" name="Line 10"/>
            <p:cNvSpPr>
              <a:spLocks noChangeShapeType="1"/>
            </p:cNvSpPr>
            <p:nvPr/>
          </p:nvSpPr>
          <p:spPr bwMode="auto">
            <a:xfrm flipH="1" flipV="1">
              <a:off x="2561" y="1751"/>
              <a:ext cx="318"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8" name="Rectangle 11"/>
            <p:cNvSpPr>
              <a:spLocks noChangeArrowheads="1"/>
            </p:cNvSpPr>
            <p:nvPr/>
          </p:nvSpPr>
          <p:spPr bwMode="auto">
            <a:xfrm>
              <a:off x="1972" y="3112"/>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D</a:t>
              </a:r>
            </a:p>
          </p:txBody>
        </p:sp>
      </p:grpSp>
      <p:sp>
        <p:nvSpPr>
          <p:cNvPr id="4" name="מציין מיקום של מספר שקופית 3"/>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12</a:t>
            </a:fld>
            <a:endParaRPr lang="he-IL" dirty="0"/>
          </a:p>
        </p:txBody>
      </p:sp>
    </p:spTree>
    <p:extLst>
      <p:ext uri="{BB962C8B-B14F-4D97-AF65-F5344CB8AC3E}">
        <p14:creationId xmlns:p14="http://schemas.microsoft.com/office/powerpoint/2010/main" val="180569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algn="r"/>
            <a:r>
              <a:rPr lang="he-IL" dirty="0" smtClean="0"/>
              <a:t>מה קורה במקרה הבא?</a:t>
            </a:r>
            <a:endParaRPr lang="en-US" dirty="0" smtClean="0">
              <a:cs typeface="Arial" pitchFamily="34" charset="0"/>
            </a:endParaRPr>
          </a:p>
        </p:txBody>
      </p:sp>
      <p:sp>
        <p:nvSpPr>
          <p:cNvPr id="16387" name="Rectangle 3"/>
          <p:cNvSpPr>
            <a:spLocks noGrp="1"/>
          </p:cNvSpPr>
          <p:nvPr>
            <p:ph type="body" idx="1"/>
          </p:nvPr>
        </p:nvSpPr>
        <p:spPr>
          <a:xfrm>
            <a:off x="457200" y="1341438"/>
            <a:ext cx="8229600" cy="5232400"/>
          </a:xfrm>
        </p:spPr>
        <p:txBody>
          <a:bodyPr/>
          <a:lstStyle/>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noProof="1" smtClean="0">
                <a:cs typeface="Times New Roman" pitchFamily="18" charset="0"/>
              </a:rPr>
              <a:t> </a:t>
            </a:r>
            <a:r>
              <a:rPr lang="en-US" sz="1600" b="1" noProof="1" smtClean="0">
                <a:cs typeface="Times New Roman" pitchFamily="18" charset="0"/>
              </a:rPr>
              <a:t>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b="1" noProof="1" smtClean="0">
                <a:cs typeface="Times New Roman" pitchFamily="18" charset="0"/>
              </a:rPr>
              <a:t> B: </a:t>
            </a:r>
            <a:r>
              <a:rPr lang="en-US" sz="1600" b="1" noProof="1" smtClean="0">
                <a:solidFill>
                  <a:srgbClr val="0000FF"/>
                </a:solidFill>
                <a:cs typeface="Times New Roman" pitchFamily="18" charset="0"/>
              </a:rPr>
              <a:t>public</a:t>
            </a:r>
            <a:r>
              <a:rPr lang="en-US" sz="1600" b="1" noProof="1" smtClean="0">
                <a:cs typeface="Times New Roman" pitchFamily="18" charset="0"/>
              </a:rPr>
              <a:t> 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b;</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endParaRPr lang="en-US" sz="1600" noProof="1" smtClean="0">
              <a:cs typeface="Times New Roman" pitchFamily="18" charset="0"/>
            </a:endParaRP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b="1" noProof="1" smtClean="0">
                <a:cs typeface="Times New Roman" pitchFamily="18" charset="0"/>
              </a:rPr>
              <a:t> C: </a:t>
            </a:r>
            <a:r>
              <a:rPr lang="en-US" sz="1600" b="1" noProof="1" smtClean="0">
                <a:solidFill>
                  <a:srgbClr val="0000FF"/>
                </a:solidFill>
                <a:cs typeface="Times New Roman" pitchFamily="18" charset="0"/>
              </a:rPr>
              <a:t>public</a:t>
            </a:r>
            <a:r>
              <a:rPr lang="en-US" sz="1600" b="1" noProof="1" smtClean="0">
                <a:cs typeface="Times New Roman" pitchFamily="18" charset="0"/>
              </a:rPr>
              <a:t> A</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 :</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c;</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endParaRPr lang="en-US" sz="1600" noProof="1" smtClean="0">
              <a:cs typeface="Times New Roman" pitchFamily="18" charset="0"/>
            </a:endParaRP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b="1" noProof="1" smtClean="0">
                <a:cs typeface="Times New Roman" pitchFamily="18" charset="0"/>
              </a:rPr>
              <a:t> D: </a:t>
            </a:r>
            <a:r>
              <a:rPr lang="en-US" sz="1600" b="1" noProof="1" smtClean="0">
                <a:solidFill>
                  <a:srgbClr val="0000FF"/>
                </a:solidFill>
                <a:cs typeface="Times New Roman" pitchFamily="18" charset="0"/>
              </a:rPr>
              <a:t>public</a:t>
            </a:r>
            <a:r>
              <a:rPr lang="en-US" sz="1600" b="1" noProof="1" smtClean="0">
                <a:cs typeface="Times New Roman" pitchFamily="18" charset="0"/>
              </a:rPr>
              <a:t> B, </a:t>
            </a:r>
            <a:r>
              <a:rPr lang="en-US" sz="1600" b="1" noProof="1" smtClean="0">
                <a:solidFill>
                  <a:srgbClr val="0000FF"/>
                </a:solidFill>
                <a:cs typeface="Times New Roman" pitchFamily="18" charset="0"/>
              </a:rPr>
              <a:t>public</a:t>
            </a:r>
            <a:r>
              <a:rPr lang="en-US" sz="1600" b="1" noProof="1" smtClean="0">
                <a:cs typeface="Times New Roman" pitchFamily="18" charset="0"/>
              </a:rPr>
              <a:t> C</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 :</a:t>
            </a:r>
          </a:p>
          <a:p>
            <a:pPr algn="l" rtl="0">
              <a:lnSpc>
                <a:spcPct val="80000"/>
              </a:lnSpc>
              <a:buFont typeface="Georgia" pitchFamily="18" charset="0"/>
              <a:buNone/>
            </a:pPr>
            <a:r>
              <a:rPr lang="en-US" sz="1600" noProof="1" smtClean="0">
                <a:cs typeface="Times New Roman" pitchFamily="18" charset="0"/>
              </a:rPr>
              <a:t>	 </a:t>
            </a:r>
            <a:r>
              <a:rPr lang="en-US" sz="1600" noProof="1" smtClean="0">
                <a:solidFill>
                  <a:srgbClr val="0000FF"/>
                </a:solidFill>
                <a:cs typeface="Times New Roman" pitchFamily="18" charset="0"/>
              </a:rPr>
              <a:t>int</a:t>
            </a:r>
            <a:r>
              <a:rPr lang="en-US" sz="1600" noProof="1" smtClean="0">
                <a:cs typeface="Times New Roman" pitchFamily="18" charset="0"/>
              </a:rPr>
              <a:t> d;</a:t>
            </a:r>
          </a:p>
          <a:p>
            <a:pPr algn="l" rtl="0">
              <a:lnSpc>
                <a:spcPct val="80000"/>
              </a:lnSpc>
              <a:buFont typeface="Georgia" pitchFamily="18" charset="0"/>
              <a:buNone/>
            </a:pPr>
            <a:r>
              <a:rPr lang="en-US" sz="1600" noProof="1" smtClean="0">
                <a:cs typeface="Times New Roman" pitchFamily="18" charset="0"/>
              </a:rPr>
              <a:t>};</a:t>
            </a:r>
            <a:endParaRPr lang="en-US" sz="1600" dirty="0" smtClean="0">
              <a:cs typeface="Times New Roman" pitchFamily="18" charset="0"/>
            </a:endParaRPr>
          </a:p>
        </p:txBody>
      </p:sp>
      <p:grpSp>
        <p:nvGrpSpPr>
          <p:cNvPr id="16388" name="Group 20"/>
          <p:cNvGrpSpPr>
            <a:grpSpLocks/>
          </p:cNvGrpSpPr>
          <p:nvPr/>
        </p:nvGrpSpPr>
        <p:grpSpPr bwMode="auto">
          <a:xfrm>
            <a:off x="2555875" y="2205038"/>
            <a:ext cx="3165475" cy="2952750"/>
            <a:chOff x="1339" y="1479"/>
            <a:chExt cx="1994" cy="1860"/>
          </a:xfrm>
        </p:grpSpPr>
        <p:sp>
          <p:nvSpPr>
            <p:cNvPr id="16401" name="Rectangle 4"/>
            <p:cNvSpPr>
              <a:spLocks noChangeArrowheads="1"/>
            </p:cNvSpPr>
            <p:nvPr/>
          </p:nvSpPr>
          <p:spPr bwMode="auto">
            <a:xfrm>
              <a:off x="2017" y="1479"/>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A</a:t>
              </a:r>
            </a:p>
          </p:txBody>
        </p:sp>
        <p:sp>
          <p:nvSpPr>
            <p:cNvPr id="16402" name="Line 5"/>
            <p:cNvSpPr>
              <a:spLocks noChangeShapeType="1"/>
            </p:cNvSpPr>
            <p:nvPr/>
          </p:nvSpPr>
          <p:spPr bwMode="auto">
            <a:xfrm flipV="1">
              <a:off x="1702" y="1751"/>
              <a:ext cx="542" cy="498"/>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3" name="Rectangle 6"/>
            <p:cNvSpPr>
              <a:spLocks noChangeArrowheads="1"/>
            </p:cNvSpPr>
            <p:nvPr/>
          </p:nvSpPr>
          <p:spPr bwMode="auto">
            <a:xfrm>
              <a:off x="1339" y="2294"/>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B</a:t>
              </a:r>
            </a:p>
          </p:txBody>
        </p:sp>
        <p:sp>
          <p:nvSpPr>
            <p:cNvPr id="16404" name="Rectangle 7"/>
            <p:cNvSpPr>
              <a:spLocks noChangeArrowheads="1"/>
            </p:cNvSpPr>
            <p:nvPr/>
          </p:nvSpPr>
          <p:spPr bwMode="auto">
            <a:xfrm>
              <a:off x="2653" y="2341"/>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C</a:t>
              </a:r>
            </a:p>
          </p:txBody>
        </p:sp>
        <p:sp>
          <p:nvSpPr>
            <p:cNvPr id="16405" name="Line 8"/>
            <p:cNvSpPr>
              <a:spLocks noChangeShapeType="1"/>
            </p:cNvSpPr>
            <p:nvPr/>
          </p:nvSpPr>
          <p:spPr bwMode="auto">
            <a:xfrm flipV="1">
              <a:off x="2427" y="2613"/>
              <a:ext cx="544" cy="453"/>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6" name="Line 9"/>
            <p:cNvSpPr>
              <a:spLocks noChangeShapeType="1"/>
            </p:cNvSpPr>
            <p:nvPr/>
          </p:nvSpPr>
          <p:spPr bwMode="auto">
            <a:xfrm flipH="1" flipV="1">
              <a:off x="1792" y="2567"/>
              <a:ext cx="318"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7" name="Line 10"/>
            <p:cNvSpPr>
              <a:spLocks noChangeShapeType="1"/>
            </p:cNvSpPr>
            <p:nvPr/>
          </p:nvSpPr>
          <p:spPr bwMode="auto">
            <a:xfrm flipH="1" flipV="1">
              <a:off x="2561" y="1751"/>
              <a:ext cx="318"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408" name="Rectangle 11"/>
            <p:cNvSpPr>
              <a:spLocks noChangeArrowheads="1"/>
            </p:cNvSpPr>
            <p:nvPr/>
          </p:nvSpPr>
          <p:spPr bwMode="auto">
            <a:xfrm>
              <a:off x="1972" y="3112"/>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D</a:t>
              </a:r>
            </a:p>
          </p:txBody>
        </p:sp>
      </p:grpSp>
      <p:sp>
        <p:nvSpPr>
          <p:cNvPr id="100364" name="Text Box 12"/>
          <p:cNvSpPr txBox="1">
            <a:spLocks noChangeArrowheads="1"/>
          </p:cNvSpPr>
          <p:nvPr/>
        </p:nvSpPr>
        <p:spPr bwMode="auto">
          <a:xfrm>
            <a:off x="6262688" y="3213100"/>
            <a:ext cx="2881312"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b="1" noProof="1"/>
              <a:t>A</a:t>
            </a:r>
            <a:r>
              <a:rPr lang="en-US" noProof="1"/>
              <a:t> a;</a:t>
            </a:r>
          </a:p>
          <a:p>
            <a:pPr algn="l" rtl="0" eaLnBrk="1" hangingPunct="1"/>
            <a:r>
              <a:rPr lang="en-US" b="1" noProof="1"/>
              <a:t>B</a:t>
            </a:r>
            <a:r>
              <a:rPr lang="en-US" noProof="1"/>
              <a:t> b;</a:t>
            </a:r>
          </a:p>
          <a:p>
            <a:pPr algn="l" rtl="0" eaLnBrk="1" hangingPunct="1"/>
            <a:r>
              <a:rPr lang="en-US" b="1" noProof="1"/>
              <a:t>C</a:t>
            </a:r>
            <a:r>
              <a:rPr lang="en-US" noProof="1"/>
              <a:t> c;</a:t>
            </a:r>
          </a:p>
          <a:p>
            <a:pPr algn="l" rtl="0" eaLnBrk="1" hangingPunct="1"/>
            <a:r>
              <a:rPr lang="en-US" b="1" noProof="1"/>
              <a:t>D</a:t>
            </a:r>
            <a:r>
              <a:rPr lang="en-US" noProof="1"/>
              <a:t> d;</a:t>
            </a:r>
            <a:endParaRPr lang="en-US" dirty="0"/>
          </a:p>
          <a:p>
            <a:pPr algn="l" rtl="0" eaLnBrk="1" hangingPunct="1"/>
            <a:endParaRPr lang="en-US" dirty="0"/>
          </a:p>
          <a:p>
            <a:pPr algn="l" rtl="0" eaLnBrk="1" hangingPunct="1"/>
            <a:endParaRPr lang="en-US" noProof="1"/>
          </a:p>
          <a:p>
            <a:pPr algn="l" rtl="0" eaLnBrk="1" hangingPunct="1"/>
            <a:r>
              <a:rPr lang="en-US" noProof="1"/>
              <a:t>a.a</a:t>
            </a:r>
            <a:r>
              <a:rPr lang="en-US" dirty="0"/>
              <a:t> = 1;</a:t>
            </a:r>
            <a:endParaRPr lang="en-US" noProof="1"/>
          </a:p>
          <a:p>
            <a:pPr algn="l" rtl="0" eaLnBrk="1" hangingPunct="1"/>
            <a:r>
              <a:rPr lang="en-US" noProof="1"/>
              <a:t>b.</a:t>
            </a:r>
            <a:r>
              <a:rPr lang="en-US" dirty="0"/>
              <a:t>a = 2;</a:t>
            </a:r>
          </a:p>
          <a:p>
            <a:pPr algn="l" rtl="0" eaLnBrk="1" hangingPunct="1"/>
            <a:r>
              <a:rPr lang="en-US" noProof="1"/>
              <a:t>c.a</a:t>
            </a:r>
            <a:r>
              <a:rPr lang="en-US" dirty="0"/>
              <a:t> = 3</a:t>
            </a:r>
            <a:r>
              <a:rPr lang="en-US" noProof="1"/>
              <a:t>;</a:t>
            </a:r>
          </a:p>
          <a:p>
            <a:pPr algn="l" rtl="0" eaLnBrk="1" hangingPunct="1"/>
            <a:r>
              <a:rPr lang="en-US" noProof="1"/>
              <a:t>d.</a:t>
            </a:r>
            <a:r>
              <a:rPr lang="en-US" dirty="0"/>
              <a:t>a = 4</a:t>
            </a:r>
            <a:endParaRPr lang="he-IL" dirty="0"/>
          </a:p>
          <a:p>
            <a:pPr algn="l" rtl="0" eaLnBrk="1" hangingPunct="1"/>
            <a:r>
              <a:rPr lang="en-US" b="1" noProof="1"/>
              <a:t>A</a:t>
            </a:r>
            <a:r>
              <a:rPr lang="en-US" noProof="1"/>
              <a:t>* pa = &amp;d;</a:t>
            </a:r>
            <a:endParaRPr lang="en-US" dirty="0"/>
          </a:p>
        </p:txBody>
      </p:sp>
      <p:grpSp>
        <p:nvGrpSpPr>
          <p:cNvPr id="3" name="Group 25"/>
          <p:cNvGrpSpPr>
            <a:grpSpLocks/>
          </p:cNvGrpSpPr>
          <p:nvPr/>
        </p:nvGrpSpPr>
        <p:grpSpPr bwMode="auto">
          <a:xfrm>
            <a:off x="6300788" y="4960938"/>
            <a:ext cx="2879725" cy="917575"/>
            <a:chOff x="3969" y="3125"/>
            <a:chExt cx="1814" cy="578"/>
          </a:xfrm>
        </p:grpSpPr>
        <p:sp>
          <p:nvSpPr>
            <p:cNvPr id="16397" name="Line 13"/>
            <p:cNvSpPr>
              <a:spLocks noChangeShapeType="1"/>
            </p:cNvSpPr>
            <p:nvPr/>
          </p:nvSpPr>
          <p:spPr bwMode="auto">
            <a:xfrm flipH="1">
              <a:off x="3969" y="3703"/>
              <a:ext cx="544" cy="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nvGrpSpPr>
            <p:cNvPr id="16398" name="Group 22"/>
            <p:cNvGrpSpPr>
              <a:grpSpLocks/>
            </p:cNvGrpSpPr>
            <p:nvPr/>
          </p:nvGrpSpPr>
          <p:grpSpPr bwMode="auto">
            <a:xfrm>
              <a:off x="4558" y="3125"/>
              <a:ext cx="1225" cy="577"/>
              <a:chOff x="4422" y="2976"/>
              <a:chExt cx="1225" cy="577"/>
            </a:xfrm>
          </p:grpSpPr>
          <p:sp>
            <p:nvSpPr>
              <p:cNvPr id="16399" name="Text Box 15"/>
              <p:cNvSpPr txBox="1">
                <a:spLocks noChangeArrowheads="1"/>
              </p:cNvSpPr>
              <p:nvPr/>
            </p:nvSpPr>
            <p:spPr bwMode="auto">
              <a:xfrm>
                <a:off x="4604" y="2976"/>
                <a:ext cx="1043"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eaLnBrk="1" hangingPunct="1"/>
                <a:r>
                  <a:rPr lang="en-US" b="1" noProof="1"/>
                  <a:t>error: ambiguous access of 'a‘</a:t>
                </a:r>
                <a:r>
                  <a:rPr lang="en-US" b="1" dirty="0"/>
                  <a:t> </a:t>
                </a:r>
              </a:p>
            </p:txBody>
          </p:sp>
          <p:sp>
            <p:nvSpPr>
              <p:cNvPr id="16400" name="Line 17"/>
              <p:cNvSpPr>
                <a:spLocks noChangeShapeType="1"/>
              </p:cNvSpPr>
              <p:nvPr/>
            </p:nvSpPr>
            <p:spPr bwMode="auto">
              <a:xfrm flipH="1">
                <a:off x="4422" y="3385"/>
                <a:ext cx="182" cy="136"/>
              </a:xfrm>
              <a:prstGeom prst="line">
                <a:avLst/>
              </a:prstGeom>
              <a:noFill/>
              <a:ln w="1905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grpSp>
      </p:grpSp>
      <p:grpSp>
        <p:nvGrpSpPr>
          <p:cNvPr id="5" name="Group 23"/>
          <p:cNvGrpSpPr>
            <a:grpSpLocks/>
          </p:cNvGrpSpPr>
          <p:nvPr/>
        </p:nvGrpSpPr>
        <p:grpSpPr bwMode="auto">
          <a:xfrm>
            <a:off x="4354513" y="5694363"/>
            <a:ext cx="3097212" cy="1190625"/>
            <a:chOff x="2517" y="3430"/>
            <a:chExt cx="1951" cy="750"/>
          </a:xfrm>
        </p:grpSpPr>
        <p:sp>
          <p:nvSpPr>
            <p:cNvPr id="16392" name="Line 14"/>
            <p:cNvSpPr>
              <a:spLocks noChangeShapeType="1"/>
            </p:cNvSpPr>
            <p:nvPr/>
          </p:nvSpPr>
          <p:spPr bwMode="auto">
            <a:xfrm flipH="1">
              <a:off x="3742" y="3748"/>
              <a:ext cx="726" cy="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nvGrpSpPr>
            <p:cNvPr id="16393" name="Group 21"/>
            <p:cNvGrpSpPr>
              <a:grpSpLocks/>
            </p:cNvGrpSpPr>
            <p:nvPr/>
          </p:nvGrpSpPr>
          <p:grpSpPr bwMode="auto">
            <a:xfrm>
              <a:off x="2517" y="3430"/>
              <a:ext cx="1179" cy="750"/>
              <a:chOff x="2517" y="3430"/>
              <a:chExt cx="1179" cy="750"/>
            </a:xfrm>
          </p:grpSpPr>
          <p:sp>
            <p:nvSpPr>
              <p:cNvPr id="16394" name="Text Box 16"/>
              <p:cNvSpPr txBox="1">
                <a:spLocks noChangeArrowheads="1"/>
              </p:cNvSpPr>
              <p:nvPr/>
            </p:nvSpPr>
            <p:spPr bwMode="auto">
              <a:xfrm>
                <a:off x="2517" y="3430"/>
                <a:ext cx="998"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eaLnBrk="1" hangingPunct="1">
                  <a:spcBef>
                    <a:spcPct val="50000"/>
                  </a:spcBef>
                </a:pPr>
                <a:r>
                  <a:rPr lang="en-US" noProof="1"/>
                  <a:t>ambiguous conversions from 'D *' to 'A *'</a:t>
                </a:r>
                <a:endParaRPr lang="en-US" dirty="0"/>
              </a:p>
            </p:txBody>
          </p:sp>
          <p:sp>
            <p:nvSpPr>
              <p:cNvPr id="16395" name="Line 18"/>
              <p:cNvSpPr>
                <a:spLocks noChangeShapeType="1"/>
              </p:cNvSpPr>
              <p:nvPr/>
            </p:nvSpPr>
            <p:spPr bwMode="auto">
              <a:xfrm flipV="1">
                <a:off x="3696" y="3838"/>
                <a:ext cx="0" cy="227"/>
              </a:xfrm>
              <a:prstGeom prst="line">
                <a:avLst/>
              </a:prstGeom>
              <a:noFill/>
              <a:ln w="1905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6396" name="Line 19"/>
              <p:cNvSpPr>
                <a:spLocks noChangeShapeType="1"/>
              </p:cNvSpPr>
              <p:nvPr/>
            </p:nvSpPr>
            <p:spPr bwMode="auto">
              <a:xfrm flipH="1">
                <a:off x="3334" y="4065"/>
                <a:ext cx="362" cy="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grpSp>
      <p:sp>
        <p:nvSpPr>
          <p:cNvPr id="6" name="מציין מיקום של מספר שקופית 5"/>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13</a:t>
            </a:fld>
            <a:endParaRPr lang="he-IL" dirty="0"/>
          </a:p>
        </p:txBody>
      </p:sp>
    </p:spTree>
    <p:extLst>
      <p:ext uri="{BB962C8B-B14F-4D97-AF65-F5344CB8AC3E}">
        <p14:creationId xmlns:p14="http://schemas.microsoft.com/office/powerpoint/2010/main" val="1073081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64">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36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0364">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0364">
                                            <p:txEl>
                                              <p:pRg st="9" end="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0364">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457200" y="714375"/>
            <a:ext cx="8229600" cy="1066800"/>
          </a:xfrm>
        </p:spPr>
        <p:txBody>
          <a:bodyPr/>
          <a:lstStyle/>
          <a:p>
            <a:pPr algn="r"/>
            <a:r>
              <a:rPr lang="he-IL" b="1" dirty="0" smtClean="0"/>
              <a:t>ירושה מרובה</a:t>
            </a:r>
            <a:endParaRPr lang="en-US" b="1" dirty="0" smtClean="0">
              <a:cs typeface="Arial" pitchFamily="34" charset="0"/>
            </a:endParaRPr>
          </a:p>
        </p:txBody>
      </p:sp>
      <p:sp>
        <p:nvSpPr>
          <p:cNvPr id="5123" name="Rectangle 3"/>
          <p:cNvSpPr>
            <a:spLocks noGrp="1"/>
          </p:cNvSpPr>
          <p:nvPr>
            <p:ph type="body" idx="1"/>
          </p:nvPr>
        </p:nvSpPr>
        <p:spPr>
          <a:xfrm>
            <a:off x="457200" y="1643063"/>
            <a:ext cx="8229600" cy="4643437"/>
          </a:xfrm>
        </p:spPr>
        <p:txBody>
          <a:bodyPr/>
          <a:lstStyle/>
          <a:p>
            <a:pPr>
              <a:lnSpc>
                <a:spcPct val="90000"/>
              </a:lnSpc>
            </a:pPr>
            <a:r>
              <a:rPr lang="he-IL" dirty="0" smtClean="0"/>
              <a:t>ישנם מקרים שבהם מחלקה אחת היא בעצם שילוב של 2 מחלקות קיימות (ולפעמים אפילו יותר)</a:t>
            </a:r>
          </a:p>
          <a:p>
            <a:pPr>
              <a:lnSpc>
                <a:spcPct val="90000"/>
              </a:lnSpc>
            </a:pPr>
            <a:endParaRPr lang="he-IL" dirty="0" smtClean="0"/>
          </a:p>
          <a:p>
            <a:pPr>
              <a:lnSpc>
                <a:spcPct val="90000"/>
              </a:lnSpc>
            </a:pPr>
            <a:r>
              <a:rPr lang="he-IL" dirty="0" smtClean="0"/>
              <a:t>הבעיתיות של ירושה מרובה מתחילה כאשר יש לנו אב קדמון משותף</a:t>
            </a:r>
          </a:p>
          <a:p>
            <a:pPr>
              <a:lnSpc>
                <a:spcPct val="90000"/>
              </a:lnSpc>
            </a:pPr>
            <a:r>
              <a:rPr lang="he-IL" dirty="0" smtClean="0"/>
              <a:t>ישנם מקרים שבהם אנחנו רוצים </a:t>
            </a:r>
            <a:r>
              <a:rPr lang="he-IL" dirty="0" smtClean="0">
                <a:solidFill>
                  <a:srgbClr val="C00000"/>
                </a:solidFill>
              </a:rPr>
              <a:t>מופע אחד </a:t>
            </a:r>
            <a:r>
              <a:rPr lang="he-IL" dirty="0" smtClean="0"/>
              <a:t>של אב קדמון, וישנם מקרים שבהם אנחנו רוצים </a:t>
            </a:r>
            <a:r>
              <a:rPr lang="he-IL" dirty="0" smtClean="0">
                <a:solidFill>
                  <a:srgbClr val="C00000"/>
                </a:solidFill>
              </a:rPr>
              <a:t>מס' מופעים </a:t>
            </a:r>
            <a:r>
              <a:rPr lang="he-IL" dirty="0" smtClean="0"/>
              <a:t>של אב קדמון</a:t>
            </a:r>
          </a:p>
        </p:txBody>
      </p:sp>
      <p:sp>
        <p:nvSpPr>
          <p:cNvPr id="5" name="מציין מיקום של מספר שקופית 4"/>
          <p:cNvSpPr>
            <a:spLocks noGrp="1"/>
          </p:cNvSpPr>
          <p:nvPr>
            <p:ph type="sldNum" sz="quarter" idx="12"/>
          </p:nvPr>
        </p:nvSpPr>
        <p:spPr/>
        <p:txBody>
          <a:bodyPr/>
          <a:lstStyle/>
          <a:p>
            <a:pPr>
              <a:defRPr/>
            </a:pPr>
            <a:r>
              <a:rPr lang="en-US" smtClean="0"/>
              <a:t>/37</a:t>
            </a:r>
            <a:fld id="{E29086F5-2D1D-4873-8CEE-EAC3DBCEF349}" type="slidenum">
              <a:rPr lang="he-IL" smtClean="0"/>
              <a:pPr>
                <a:defRPr/>
              </a:pPr>
              <a:t>14</a:t>
            </a:fld>
            <a:endParaRPr lang="he-IL" dirty="0"/>
          </a:p>
        </p:txBody>
      </p:sp>
    </p:spTree>
    <p:extLst>
      <p:ext uri="{BB962C8B-B14F-4D97-AF65-F5344CB8AC3E}">
        <p14:creationId xmlns:p14="http://schemas.microsoft.com/office/powerpoint/2010/main" val="1094598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57200" y="714375"/>
            <a:ext cx="8229600" cy="1066800"/>
          </a:xfrm>
        </p:spPr>
        <p:txBody>
          <a:bodyPr/>
          <a:lstStyle/>
          <a:p>
            <a:pPr algn="r"/>
            <a:r>
              <a:rPr lang="he-IL" b="1" dirty="0" smtClean="0"/>
              <a:t>ירושה מרובה - דוגמא</a:t>
            </a:r>
            <a:r>
              <a:rPr lang="en-US" b="1" dirty="0" smtClean="0"/>
              <a:t> </a:t>
            </a:r>
            <a:endParaRPr lang="en-US" b="1" dirty="0" smtClean="0">
              <a:cs typeface="Arial" pitchFamily="34" charset="0"/>
            </a:endParaRPr>
          </a:p>
        </p:txBody>
      </p:sp>
      <p:sp>
        <p:nvSpPr>
          <p:cNvPr id="6147" name="Rectangle 3"/>
          <p:cNvSpPr>
            <a:spLocks noGrp="1"/>
          </p:cNvSpPr>
          <p:nvPr>
            <p:ph type="body" idx="1"/>
          </p:nvPr>
        </p:nvSpPr>
        <p:spPr>
          <a:xfrm>
            <a:off x="457200" y="1643063"/>
            <a:ext cx="8229600" cy="4643437"/>
          </a:xfrm>
        </p:spPr>
        <p:txBody>
          <a:bodyPr/>
          <a:lstStyle/>
          <a:p>
            <a:pPr>
              <a:lnSpc>
                <a:spcPct val="90000"/>
              </a:lnSpc>
            </a:pPr>
            <a:r>
              <a:rPr lang="he-IL" dirty="0" smtClean="0"/>
              <a:t>נחשוב על חברה שמייצרת מוצרים עם מסכי מגע.</a:t>
            </a:r>
          </a:p>
          <a:p>
            <a:pPr>
              <a:lnSpc>
                <a:spcPct val="90000"/>
              </a:lnSpc>
            </a:pPr>
            <a:r>
              <a:rPr lang="he-IL" dirty="0" smtClean="0"/>
              <a:t>יש לנו מחלקה בשם </a:t>
            </a:r>
            <a:r>
              <a:rPr lang="en-US" dirty="0" smtClean="0">
                <a:cs typeface="Times New Roman" pitchFamily="18" charset="0"/>
              </a:rPr>
              <a:t>Touch</a:t>
            </a:r>
            <a:r>
              <a:rPr lang="he-IL" dirty="0" smtClean="0"/>
              <a:t> המממשת מכשיר מגע והיא מכילה אובייקט מסוג </a:t>
            </a:r>
            <a:r>
              <a:rPr lang="en-US" dirty="0" smtClean="0">
                <a:cs typeface="Times New Roman" pitchFamily="18" charset="0"/>
              </a:rPr>
              <a:t>Screen</a:t>
            </a:r>
            <a:r>
              <a:rPr lang="he-IL" dirty="0"/>
              <a:t>.</a:t>
            </a:r>
            <a:r>
              <a:rPr lang="en-US" dirty="0" smtClean="0"/>
              <a:t/>
            </a:r>
            <a:br>
              <a:rPr lang="en-US" dirty="0" smtClean="0"/>
            </a:br>
            <a:r>
              <a:rPr lang="he-IL" dirty="0" smtClean="0"/>
              <a:t>(נניח שהמחלקה </a:t>
            </a:r>
            <a:r>
              <a:rPr lang="en-US" dirty="0" smtClean="0">
                <a:cs typeface="Times New Roman" pitchFamily="18" charset="0"/>
              </a:rPr>
              <a:t>Screen</a:t>
            </a:r>
            <a:r>
              <a:rPr lang="he-IL" dirty="0" smtClean="0"/>
              <a:t> כבר קיימת לנו ושיש לה פונקציונאליות שמאפשרת לנו להציג למסך ולקבל ממנו מידע.</a:t>
            </a:r>
            <a:r>
              <a:rPr lang="en-US" dirty="0" smtClean="0"/>
              <a:t/>
            </a:r>
            <a:br>
              <a:rPr lang="en-US" dirty="0" smtClean="0"/>
            </a:br>
            <a:r>
              <a:rPr lang="he-IL" dirty="0" smtClean="0"/>
              <a:t>מחלקה זו מקושרת ישירות אל המסך הפיזי של המכשיר ומסוגלת לבצע בו פעולות שונות.)</a:t>
            </a:r>
          </a:p>
          <a:p>
            <a:pPr>
              <a:lnSpc>
                <a:spcPct val="90000"/>
              </a:lnSpc>
            </a:pPr>
            <a:endParaRPr lang="he-IL" dirty="0" smtClean="0"/>
          </a:p>
        </p:txBody>
      </p:sp>
      <p:sp>
        <p:nvSpPr>
          <p:cNvPr id="6148" name="TextBox 9"/>
          <p:cNvSpPr txBox="1">
            <a:spLocks noChangeArrowheads="1"/>
          </p:cNvSpPr>
          <p:nvPr/>
        </p:nvSpPr>
        <p:spPr bwMode="auto">
          <a:xfrm>
            <a:off x="857250" y="4759350"/>
            <a:ext cx="31432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Touch {</a:t>
            </a:r>
          </a:p>
          <a:p>
            <a:pPr algn="l" rtl="0" eaLnBrk="1" hangingPunct="1"/>
            <a:r>
              <a:rPr lang="en-US" dirty="0"/>
              <a:t>        protected:</a:t>
            </a:r>
          </a:p>
          <a:p>
            <a:pPr algn="l" rtl="0" eaLnBrk="1" hangingPunct="1"/>
            <a:r>
              <a:rPr lang="en-US" dirty="0"/>
              <a:t>	Screen screen;</a:t>
            </a:r>
          </a:p>
          <a:p>
            <a:pPr algn="l" rtl="0" eaLnBrk="1" hangingPunct="1"/>
            <a:r>
              <a:rPr lang="en-US" dirty="0"/>
              <a:t>	//…</a:t>
            </a:r>
          </a:p>
          <a:p>
            <a:pPr algn="l" rtl="0" eaLnBrk="1" hangingPunct="1"/>
            <a:r>
              <a:rPr lang="en-US" dirty="0"/>
              <a:t>};</a:t>
            </a:r>
            <a:endParaRPr lang="he-IL"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15</a:t>
            </a:fld>
            <a:endParaRPr lang="he-IL" dirty="0"/>
          </a:p>
        </p:txBody>
      </p:sp>
    </p:spTree>
    <p:extLst>
      <p:ext uri="{BB962C8B-B14F-4D97-AF65-F5344CB8AC3E}">
        <p14:creationId xmlns:p14="http://schemas.microsoft.com/office/powerpoint/2010/main" val="3391131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5123" name="Rectangle 3"/>
          <p:cNvSpPr>
            <a:spLocks noGrp="1"/>
          </p:cNvSpPr>
          <p:nvPr>
            <p:ph type="body" idx="1"/>
          </p:nvPr>
        </p:nvSpPr>
        <p:spPr>
          <a:xfrm>
            <a:off x="457200" y="1643063"/>
            <a:ext cx="8229600" cy="4929187"/>
          </a:xfrm>
        </p:spPr>
        <p:txBody>
          <a:bodyPr/>
          <a:lstStyle/>
          <a:p>
            <a:pPr>
              <a:lnSpc>
                <a:spcPct val="90000"/>
              </a:lnSpc>
              <a:defRPr/>
            </a:pPr>
            <a:r>
              <a:rPr lang="he-IL" dirty="0" smtClean="0"/>
              <a:t>בשלב הראשוני החלטנו לייצר נגנים עם מסך מגע</a:t>
            </a:r>
          </a:p>
          <a:p>
            <a:pPr>
              <a:lnSpc>
                <a:spcPct val="90000"/>
              </a:lnSpc>
              <a:defRPr/>
            </a:pPr>
            <a:r>
              <a:rPr lang="he-IL" dirty="0" smtClean="0"/>
              <a:t>נשים לב שיש 2 סוגים של נגנים:</a:t>
            </a:r>
          </a:p>
          <a:p>
            <a:pPr lvl="1">
              <a:lnSpc>
                <a:spcPct val="90000"/>
              </a:lnSpc>
              <a:defRPr/>
            </a:pPr>
            <a:r>
              <a:rPr lang="he-IL" dirty="0" smtClean="0">
                <a:solidFill>
                  <a:schemeClr val="tx1">
                    <a:lumMod val="75000"/>
                    <a:lumOff val="25000"/>
                  </a:schemeClr>
                </a:solidFill>
              </a:rPr>
              <a:t>נגני מוזיקה</a:t>
            </a:r>
          </a:p>
          <a:p>
            <a:pPr lvl="1">
              <a:lnSpc>
                <a:spcPct val="90000"/>
              </a:lnSpc>
              <a:defRPr/>
            </a:pPr>
            <a:r>
              <a:rPr lang="he-IL" dirty="0" smtClean="0">
                <a:solidFill>
                  <a:schemeClr val="tx1">
                    <a:lumMod val="75000"/>
                    <a:lumOff val="25000"/>
                  </a:schemeClr>
                </a:solidFill>
              </a:rPr>
              <a:t>נגני ווידאו</a:t>
            </a:r>
          </a:p>
          <a:p>
            <a:pPr>
              <a:lnSpc>
                <a:spcPct val="90000"/>
              </a:lnSpc>
              <a:defRPr/>
            </a:pPr>
            <a:r>
              <a:rPr lang="he-IL" dirty="0" smtClean="0"/>
              <a:t>עם זאת, ישנם דברים שמשותפים ל-2 הנגנים שלנו...</a:t>
            </a:r>
          </a:p>
          <a:p>
            <a:pPr>
              <a:lnSpc>
                <a:spcPct val="90000"/>
              </a:lnSpc>
              <a:defRPr/>
            </a:pPr>
            <a:r>
              <a:rPr lang="he-IL" dirty="0" smtClean="0"/>
              <a:t>בשניהם:</a:t>
            </a:r>
          </a:p>
          <a:p>
            <a:pPr lvl="1">
              <a:lnSpc>
                <a:spcPct val="90000"/>
              </a:lnSpc>
              <a:defRPr/>
            </a:pPr>
            <a:r>
              <a:rPr lang="he-IL" dirty="0" smtClean="0"/>
              <a:t>תהיה לנו רשימת רפרנסים לקבצים (</a:t>
            </a:r>
            <a:r>
              <a:rPr lang="en-US" dirty="0" smtClean="0"/>
              <a:t>File</a:t>
            </a:r>
            <a:r>
              <a:rPr lang="he-IL" dirty="0" smtClean="0"/>
              <a:t> שכבר ממומשת אצלנו)</a:t>
            </a:r>
          </a:p>
          <a:p>
            <a:pPr lvl="1">
              <a:lnSpc>
                <a:spcPct val="90000"/>
              </a:lnSpc>
              <a:defRPr/>
            </a:pPr>
            <a:r>
              <a:rPr lang="he-IL" dirty="0" smtClean="0"/>
              <a:t>המתודה </a:t>
            </a:r>
            <a:r>
              <a:rPr lang="en-US" dirty="0" smtClean="0"/>
              <a:t>getNext()</a:t>
            </a:r>
            <a:r>
              <a:rPr lang="he-IL" dirty="0" smtClean="0"/>
              <a:t> תחזיר רפרנס לקובץ הבא ברשימה</a:t>
            </a:r>
          </a:p>
          <a:p>
            <a:pPr lvl="1">
              <a:lnSpc>
                <a:spcPct val="90000"/>
              </a:lnSpc>
              <a:defRPr/>
            </a:pPr>
            <a:r>
              <a:rPr lang="he-IL" dirty="0" smtClean="0"/>
              <a:t>המתודה </a:t>
            </a:r>
            <a:r>
              <a:rPr lang="en-US" dirty="0" smtClean="0"/>
              <a:t>getPrev()</a:t>
            </a:r>
            <a:r>
              <a:rPr lang="he-IL" dirty="0" smtClean="0"/>
              <a:t> תחזיר רפרנס לקובץ הקודם ברשימה</a:t>
            </a:r>
          </a:p>
          <a:p>
            <a:pPr lvl="1">
              <a:lnSpc>
                <a:spcPct val="90000"/>
              </a:lnSpc>
              <a:defRPr/>
            </a:pPr>
            <a:r>
              <a:rPr lang="he-IL" dirty="0" smtClean="0"/>
              <a:t>המתודה </a:t>
            </a:r>
            <a:r>
              <a:rPr lang="en-US" dirty="0" smtClean="0"/>
              <a:t>play()</a:t>
            </a:r>
            <a:r>
              <a:rPr lang="he-IL" dirty="0" smtClean="0"/>
              <a:t> ו-</a:t>
            </a:r>
            <a:r>
              <a:rPr lang="en-US" dirty="0" smtClean="0"/>
              <a:t>stop()</a:t>
            </a:r>
            <a:r>
              <a:rPr lang="he-IL" dirty="0" smtClean="0"/>
              <a:t> שיפעילו ויפסיקו את הקבצים השונים</a:t>
            </a:r>
          </a:p>
          <a:p>
            <a:pPr lvl="1">
              <a:lnSpc>
                <a:spcPct val="90000"/>
              </a:lnSpc>
              <a:defRPr/>
            </a:pPr>
            <a:r>
              <a:rPr lang="he-IL" dirty="0" smtClean="0"/>
              <a:t>יש להחזיק אינדקס לקובץ הנוכחי שהנגן מפעיל</a:t>
            </a:r>
          </a:p>
          <a:p>
            <a:pPr lvl="1">
              <a:lnSpc>
                <a:spcPct val="90000"/>
              </a:lnSpc>
              <a:defRPr/>
            </a:pPr>
            <a:r>
              <a:rPr lang="he-IL" dirty="0" smtClean="0"/>
              <a:t>(ישנן מתודות ומשתני מחלקה נוספים)</a:t>
            </a:r>
          </a:p>
        </p:txBody>
      </p:sp>
      <p:sp>
        <p:nvSpPr>
          <p:cNvPr id="5" name="מציין מיקום של מספר שקופית 4"/>
          <p:cNvSpPr>
            <a:spLocks noGrp="1"/>
          </p:cNvSpPr>
          <p:nvPr>
            <p:ph type="sldNum" sz="quarter" idx="12"/>
          </p:nvPr>
        </p:nvSpPr>
        <p:spPr/>
        <p:txBody>
          <a:bodyPr/>
          <a:lstStyle/>
          <a:p>
            <a:pPr>
              <a:defRPr/>
            </a:pPr>
            <a:r>
              <a:rPr lang="en-US" smtClean="0"/>
              <a:t>/37</a:t>
            </a:r>
            <a:fld id="{E29086F5-2D1D-4873-8CEE-EAC3DBCEF349}" type="slidenum">
              <a:rPr lang="he-IL" smtClean="0"/>
              <a:pPr>
                <a:defRPr/>
              </a:pPr>
              <a:t>16</a:t>
            </a:fld>
            <a:endParaRPr lang="he-IL" dirty="0"/>
          </a:p>
        </p:txBody>
      </p:sp>
    </p:spTree>
    <p:extLst>
      <p:ext uri="{BB962C8B-B14F-4D97-AF65-F5344CB8AC3E}">
        <p14:creationId xmlns:p14="http://schemas.microsoft.com/office/powerpoint/2010/main" val="3138734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47" presetClass="entr" presetSubtype="0" fill="hold" nodeType="clickEffect">
                                  <p:stCondLst>
                                    <p:cond delay="0"/>
                                  </p:stCondLst>
                                  <p:childTnLst>
                                    <p:set>
                                      <p:cBhvr>
                                        <p:cTn id="12" dur="1" fill="hold">
                                          <p:stCondLst>
                                            <p:cond delay="0"/>
                                          </p:stCondLst>
                                        </p:cTn>
                                        <p:tgtEl>
                                          <p:spTgt spid="5123">
                                            <p:txEl>
                                              <p:pRg st="6" end="6"/>
                                            </p:txEl>
                                          </p:spTgt>
                                        </p:tgtEl>
                                        <p:attrNameLst>
                                          <p:attrName>style.visibility</p:attrName>
                                        </p:attrNameLst>
                                      </p:cBhvr>
                                      <p:to>
                                        <p:strVal val="visible"/>
                                      </p:to>
                                    </p:set>
                                    <p:animEffect transition="in" filter="fade">
                                      <p:cBhvr>
                                        <p:cTn id="13" dur="1000"/>
                                        <p:tgtEl>
                                          <p:spTgt spid="5123">
                                            <p:txEl>
                                              <p:pRg st="6" end="6"/>
                                            </p:txEl>
                                          </p:spTgt>
                                        </p:tgtEl>
                                      </p:cBhvr>
                                    </p:animEffect>
                                    <p:anim calcmode="lin" valueType="num">
                                      <p:cBhvr>
                                        <p:cTn id="14"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15" dur="1000" fill="hold"/>
                                        <p:tgtEl>
                                          <p:spTgt spid="5123">
                                            <p:txEl>
                                              <p:pRg st="6" end="6"/>
                                            </p:txEl>
                                          </p:spTgt>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5123">
                                            <p:txEl>
                                              <p:pRg st="7" end="7"/>
                                            </p:txEl>
                                          </p:spTgt>
                                        </p:tgtEl>
                                        <p:attrNameLst>
                                          <p:attrName>style.visibility</p:attrName>
                                        </p:attrNameLst>
                                      </p:cBhvr>
                                      <p:to>
                                        <p:strVal val="visible"/>
                                      </p:to>
                                    </p:set>
                                    <p:animEffect transition="in" filter="fade">
                                      <p:cBhvr>
                                        <p:cTn id="18" dur="1000"/>
                                        <p:tgtEl>
                                          <p:spTgt spid="5123">
                                            <p:txEl>
                                              <p:pRg st="7" end="7"/>
                                            </p:txEl>
                                          </p:spTgt>
                                        </p:tgtEl>
                                      </p:cBhvr>
                                    </p:animEffect>
                                    <p:anim calcmode="lin" valueType="num">
                                      <p:cBhvr>
                                        <p:cTn id="19"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20" dur="1000" fill="hold"/>
                                        <p:tgtEl>
                                          <p:spTgt spid="5123">
                                            <p:txEl>
                                              <p:pRg st="7" end="7"/>
                                            </p:txEl>
                                          </p:spTgt>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animEffect transition="in" filter="fade">
                                      <p:cBhvr>
                                        <p:cTn id="23" dur="1000"/>
                                        <p:tgtEl>
                                          <p:spTgt spid="5123">
                                            <p:txEl>
                                              <p:pRg st="8" end="8"/>
                                            </p:txEl>
                                          </p:spTgt>
                                        </p:tgtEl>
                                      </p:cBhvr>
                                    </p:animEffect>
                                    <p:anim calcmode="lin" valueType="num">
                                      <p:cBhvr>
                                        <p:cTn id="24"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5123">
                                            <p:txEl>
                                              <p:pRg st="8" end="8"/>
                                            </p:txEl>
                                          </p:spTgt>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5123">
                                            <p:txEl>
                                              <p:pRg st="9" end="9"/>
                                            </p:txEl>
                                          </p:spTgt>
                                        </p:tgtEl>
                                        <p:attrNameLst>
                                          <p:attrName>style.visibility</p:attrName>
                                        </p:attrNameLst>
                                      </p:cBhvr>
                                      <p:to>
                                        <p:strVal val="visible"/>
                                      </p:to>
                                    </p:set>
                                    <p:animEffect transition="in" filter="fade">
                                      <p:cBhvr>
                                        <p:cTn id="28" dur="1000"/>
                                        <p:tgtEl>
                                          <p:spTgt spid="5123">
                                            <p:txEl>
                                              <p:pRg st="9" end="9"/>
                                            </p:txEl>
                                          </p:spTgt>
                                        </p:tgtEl>
                                      </p:cBhvr>
                                    </p:animEffect>
                                    <p:anim calcmode="lin" valueType="num">
                                      <p:cBhvr>
                                        <p:cTn id="29"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9" end="9"/>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5123">
                                            <p:txEl>
                                              <p:pRg st="10" end="10"/>
                                            </p:txEl>
                                          </p:spTgt>
                                        </p:tgtEl>
                                        <p:attrNameLst>
                                          <p:attrName>style.visibility</p:attrName>
                                        </p:attrNameLst>
                                      </p:cBhvr>
                                      <p:to>
                                        <p:strVal val="visible"/>
                                      </p:to>
                                    </p:set>
                                    <p:animEffect transition="in" filter="fade">
                                      <p:cBhvr>
                                        <p:cTn id="33" dur="1000"/>
                                        <p:tgtEl>
                                          <p:spTgt spid="5123">
                                            <p:txEl>
                                              <p:pRg st="10" end="10"/>
                                            </p:txEl>
                                          </p:spTgt>
                                        </p:tgtEl>
                                      </p:cBhvr>
                                    </p:animEffect>
                                    <p:anim calcmode="lin" valueType="num">
                                      <p:cBhvr>
                                        <p:cTn id="34"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5123">
                                            <p:txEl>
                                              <p:pRg st="10" end="10"/>
                                            </p:txEl>
                                          </p:spTgt>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123">
                                            <p:txEl>
                                              <p:pRg st="11" end="11"/>
                                            </p:txEl>
                                          </p:spTgt>
                                        </p:tgtEl>
                                        <p:attrNameLst>
                                          <p:attrName>style.visibility</p:attrName>
                                        </p:attrNameLst>
                                      </p:cBhvr>
                                      <p:to>
                                        <p:strVal val="visible"/>
                                      </p:to>
                                    </p:set>
                                    <p:animEffect transition="in" filter="fade">
                                      <p:cBhvr>
                                        <p:cTn id="38" dur="1000"/>
                                        <p:tgtEl>
                                          <p:spTgt spid="5123">
                                            <p:txEl>
                                              <p:pRg st="11" end="11"/>
                                            </p:txEl>
                                          </p:spTgt>
                                        </p:tgtEl>
                                      </p:cBhvr>
                                    </p:animEffect>
                                    <p:anim calcmode="lin" valueType="num">
                                      <p:cBhvr>
                                        <p:cTn id="39" dur="10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p:cTn id="40" dur="1000" fill="hold"/>
                                        <p:tgtEl>
                                          <p:spTgt spid="512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8195" name="Rectangle 3"/>
          <p:cNvSpPr>
            <a:spLocks noGrp="1"/>
          </p:cNvSpPr>
          <p:nvPr>
            <p:ph type="body" idx="1"/>
          </p:nvPr>
        </p:nvSpPr>
        <p:spPr>
          <a:xfrm>
            <a:off x="323528" y="1643063"/>
            <a:ext cx="8496944" cy="4954289"/>
          </a:xfrm>
        </p:spPr>
        <p:txBody>
          <a:bodyPr/>
          <a:lstStyle/>
          <a:p>
            <a:pPr>
              <a:lnSpc>
                <a:spcPct val="90000"/>
              </a:lnSpc>
            </a:pPr>
            <a:r>
              <a:rPr lang="he-IL" dirty="0" smtClean="0"/>
              <a:t>ניתן לראות שבמקרה </a:t>
            </a:r>
            <a:r>
              <a:rPr lang="he-IL" dirty="0"/>
              <a:t>שלנו </a:t>
            </a:r>
            <a:r>
              <a:rPr lang="he-IL" dirty="0" smtClean="0"/>
              <a:t>יש תכונות שמשותפות </a:t>
            </a:r>
            <a:r>
              <a:rPr lang="he-IL" dirty="0"/>
              <a:t>ל-2 </a:t>
            </a:r>
            <a:r>
              <a:rPr lang="he-IL" dirty="0" smtClean="0"/>
              <a:t>האובייקטים </a:t>
            </a:r>
            <a:r>
              <a:rPr lang="he-IL" dirty="0"/>
              <a:t>שונים </a:t>
            </a:r>
            <a:r>
              <a:rPr lang="he-IL" dirty="0" smtClean="0"/>
              <a:t>שאנחנו רוצים לייצר – מקרה קלאסי של שימוש בירושה</a:t>
            </a:r>
            <a:r>
              <a:rPr lang="en-US" dirty="0" smtClean="0"/>
              <a:t>.</a:t>
            </a:r>
            <a:endParaRPr lang="he-IL" dirty="0" smtClean="0"/>
          </a:p>
          <a:p>
            <a:pPr>
              <a:lnSpc>
                <a:spcPct val="90000"/>
              </a:lnSpc>
            </a:pPr>
            <a:endParaRPr lang="he-IL" dirty="0" smtClean="0"/>
          </a:p>
          <a:p>
            <a:pPr>
              <a:lnSpc>
                <a:spcPct val="90000"/>
              </a:lnSpc>
            </a:pPr>
            <a:r>
              <a:rPr lang="he-IL" dirty="0" smtClean="0"/>
              <a:t>נזכיר כי אנחנו מייצרים</a:t>
            </a:r>
            <a:r>
              <a:rPr lang="en-US" dirty="0" smtClean="0">
                <a:cs typeface="Times New Roman" pitchFamily="18" charset="0"/>
              </a:rPr>
              <a:t/>
            </a:r>
            <a:br>
              <a:rPr lang="en-US" dirty="0" smtClean="0">
                <a:cs typeface="Times New Roman" pitchFamily="18" charset="0"/>
              </a:rPr>
            </a:br>
            <a:r>
              <a:rPr lang="he-IL" dirty="0" smtClean="0"/>
              <a:t>נגנים עם מסך מגע – לכן</a:t>
            </a:r>
            <a:r>
              <a:rPr lang="en-US" dirty="0" smtClean="0">
                <a:cs typeface="Times New Roman" pitchFamily="18" charset="0"/>
              </a:rPr>
              <a:t/>
            </a:r>
            <a:br>
              <a:rPr lang="en-US" dirty="0" smtClean="0">
                <a:cs typeface="Times New Roman" pitchFamily="18" charset="0"/>
              </a:rPr>
            </a:br>
            <a:r>
              <a:rPr lang="he-IL" dirty="0" smtClean="0"/>
              <a:t>המחלקה </a:t>
            </a:r>
            <a:r>
              <a:rPr lang="en-US" dirty="0" smtClean="0">
                <a:cs typeface="Times New Roman" pitchFamily="18" charset="0"/>
              </a:rPr>
              <a:t>Player</a:t>
            </a:r>
            <a:r>
              <a:rPr lang="he-IL" dirty="0" smtClean="0"/>
              <a:t> תירש</a:t>
            </a:r>
            <a:r>
              <a:rPr lang="en-US" dirty="0" smtClean="0">
                <a:cs typeface="Times New Roman" pitchFamily="18" charset="0"/>
              </a:rPr>
              <a:t/>
            </a:r>
            <a:br>
              <a:rPr lang="en-US" dirty="0" smtClean="0">
                <a:cs typeface="Times New Roman" pitchFamily="18" charset="0"/>
              </a:rPr>
            </a:br>
            <a:r>
              <a:rPr lang="he-IL" dirty="0" smtClean="0"/>
              <a:t>מהמחלקה </a:t>
            </a:r>
            <a:r>
              <a:rPr lang="en-US" dirty="0" smtClean="0">
                <a:cs typeface="Times New Roman" pitchFamily="18" charset="0"/>
              </a:rPr>
              <a:t>Touch</a:t>
            </a:r>
            <a:br>
              <a:rPr lang="en-US" dirty="0" smtClean="0">
                <a:cs typeface="Times New Roman" pitchFamily="18" charset="0"/>
              </a:rPr>
            </a:br>
            <a:endParaRPr lang="he-IL" dirty="0" smtClean="0"/>
          </a:p>
          <a:p>
            <a:pPr>
              <a:lnSpc>
                <a:spcPct val="90000"/>
              </a:lnSpc>
            </a:pPr>
            <a:endParaRPr lang="he-IL" dirty="0" smtClean="0"/>
          </a:p>
          <a:p>
            <a:pPr>
              <a:lnSpc>
                <a:spcPct val="90000"/>
              </a:lnSpc>
            </a:pPr>
            <a:r>
              <a:rPr lang="he-IL" dirty="0" smtClean="0"/>
              <a:t>2 הנגנים השונים (הווידאו והמוזיקה) יירשו מהמחלקה </a:t>
            </a:r>
            <a:r>
              <a:rPr lang="en-US" dirty="0" smtClean="0">
                <a:cs typeface="Times New Roman" pitchFamily="18" charset="0"/>
              </a:rPr>
              <a:t>Player</a:t>
            </a:r>
            <a:r>
              <a:rPr lang="he-IL" dirty="0" smtClean="0"/>
              <a:t>, כאשר המימוש של פונקציית </a:t>
            </a:r>
            <a:r>
              <a:rPr lang="en-US" dirty="0" smtClean="0">
                <a:cs typeface="Times New Roman" pitchFamily="18" charset="0"/>
              </a:rPr>
              <a:t>play()</a:t>
            </a:r>
            <a:r>
              <a:rPr lang="he-IL" dirty="0" smtClean="0"/>
              <a:t> יהיה שונה (כי ניגון של קובץ מוסיקה שונה מניגון של קובץ ווידאו (מפענחים שונים וכו')).</a:t>
            </a:r>
          </a:p>
        </p:txBody>
      </p:sp>
      <p:sp>
        <p:nvSpPr>
          <p:cNvPr id="8196" name="TextBox 8"/>
          <p:cNvSpPr txBox="1">
            <a:spLocks noChangeArrowheads="1"/>
          </p:cNvSpPr>
          <p:nvPr/>
        </p:nvSpPr>
        <p:spPr bwMode="auto">
          <a:xfrm>
            <a:off x="827584" y="2692400"/>
            <a:ext cx="35718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Player : public Touch {</a:t>
            </a:r>
          </a:p>
          <a:p>
            <a:pPr algn="l" rtl="0" eaLnBrk="1" hangingPunct="1"/>
            <a:r>
              <a:rPr lang="en-US" dirty="0"/>
              <a:t>	int currFileLocation;</a:t>
            </a:r>
          </a:p>
          <a:p>
            <a:pPr algn="l" rtl="0" eaLnBrk="1" hangingPunct="1"/>
            <a:r>
              <a:rPr lang="en-US" dirty="0"/>
              <a:t>         public:</a:t>
            </a:r>
            <a:endParaRPr lang="he-IL" dirty="0"/>
          </a:p>
          <a:p>
            <a:pPr algn="l" rtl="0" eaLnBrk="1" hangingPunct="1"/>
            <a:r>
              <a:rPr lang="en-US" dirty="0"/>
              <a:t>      	File&amp; getNext();</a:t>
            </a:r>
          </a:p>
          <a:p>
            <a:pPr algn="l" rtl="0" eaLnBrk="1" hangingPunct="1"/>
            <a:r>
              <a:rPr lang="en-US" dirty="0"/>
              <a:t>	File&amp; getPrev();</a:t>
            </a:r>
          </a:p>
          <a:p>
            <a:pPr algn="l" rtl="0" eaLnBrk="1" hangingPunct="1"/>
            <a:r>
              <a:rPr lang="en-US" dirty="0"/>
              <a:t>	void play();</a:t>
            </a:r>
          </a:p>
          <a:p>
            <a:pPr algn="l" rtl="0" eaLnBrk="1" hangingPunct="1"/>
            <a:r>
              <a:rPr lang="en-US" dirty="0"/>
              <a:t>	void stop();</a:t>
            </a:r>
          </a:p>
          <a:p>
            <a:pPr algn="l" rtl="0" eaLnBrk="1" hangingPunct="1"/>
            <a:r>
              <a:rPr lang="en-US" dirty="0"/>
              <a:t>};</a:t>
            </a:r>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17</a:t>
            </a:fld>
            <a:endParaRPr lang="he-IL" dirty="0"/>
          </a:p>
        </p:txBody>
      </p:sp>
    </p:spTree>
    <p:extLst>
      <p:ext uri="{BB962C8B-B14F-4D97-AF65-F5344CB8AC3E}">
        <p14:creationId xmlns:p14="http://schemas.microsoft.com/office/powerpoint/2010/main" val="2798553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9219" name="Rectangle 3"/>
          <p:cNvSpPr>
            <a:spLocks noGrp="1"/>
          </p:cNvSpPr>
          <p:nvPr>
            <p:ph type="body" idx="1"/>
          </p:nvPr>
        </p:nvSpPr>
        <p:spPr>
          <a:xfrm>
            <a:off x="457200" y="1643063"/>
            <a:ext cx="8229600" cy="4643437"/>
          </a:xfrm>
        </p:spPr>
        <p:txBody>
          <a:bodyPr/>
          <a:lstStyle/>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r>
              <a:rPr lang="he-IL" dirty="0" smtClean="0"/>
              <a:t>בשלב זה החברה החליטה להיכנס לתחום הטלפונים הסלולריים.</a:t>
            </a:r>
            <a:endParaRPr lang="en-US" dirty="0" smtClean="0"/>
          </a:p>
          <a:p>
            <a:pPr>
              <a:lnSpc>
                <a:spcPct val="90000"/>
              </a:lnSpc>
            </a:pPr>
            <a:r>
              <a:rPr lang="he-IL" dirty="0" smtClean="0"/>
              <a:t>מכיוון שיש לנו כבר אובייקט </a:t>
            </a:r>
            <a:r>
              <a:rPr lang="en-US" dirty="0" smtClean="0">
                <a:cs typeface="Times New Roman" pitchFamily="18" charset="0"/>
              </a:rPr>
              <a:t>Touch</a:t>
            </a:r>
            <a:r>
              <a:rPr lang="he-IL" dirty="0" smtClean="0"/>
              <a:t> מוכן (אנחנו יודעים לייצר מכשירי מגע), אנחנו מעוניינים להיכנס ישירות לתחום של טלפונים סלולריים מבוססי מסך מגע.</a:t>
            </a:r>
          </a:p>
        </p:txBody>
      </p:sp>
      <p:sp>
        <p:nvSpPr>
          <p:cNvPr id="9220" name="TextBox 16"/>
          <p:cNvSpPr txBox="1">
            <a:spLocks noChangeArrowheads="1"/>
          </p:cNvSpPr>
          <p:nvPr/>
        </p:nvSpPr>
        <p:spPr bwMode="auto">
          <a:xfrm>
            <a:off x="857250" y="1571625"/>
            <a:ext cx="3571875"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Player : public Touch {</a:t>
            </a:r>
          </a:p>
          <a:p>
            <a:pPr algn="l" rtl="0" eaLnBrk="1" hangingPunct="1"/>
            <a:r>
              <a:rPr lang="en-US" dirty="0"/>
              <a:t>	int currFileLocation;</a:t>
            </a:r>
          </a:p>
          <a:p>
            <a:pPr algn="l" rtl="0" eaLnBrk="1" hangingPunct="1"/>
            <a:r>
              <a:rPr lang="en-US" dirty="0"/>
              <a:t>         public:</a:t>
            </a:r>
            <a:endParaRPr lang="he-IL" dirty="0"/>
          </a:p>
          <a:p>
            <a:pPr algn="l" rtl="0" eaLnBrk="1" hangingPunct="1"/>
            <a:r>
              <a:rPr lang="en-US" dirty="0"/>
              <a:t>      	File&amp; getNext();</a:t>
            </a:r>
          </a:p>
          <a:p>
            <a:pPr algn="l" rtl="0" eaLnBrk="1" hangingPunct="1"/>
            <a:r>
              <a:rPr lang="en-US" dirty="0"/>
              <a:t>	File&amp; getPrev();</a:t>
            </a:r>
          </a:p>
          <a:p>
            <a:pPr algn="l" rtl="0" eaLnBrk="1" hangingPunct="1"/>
            <a:r>
              <a:rPr lang="en-US" dirty="0"/>
              <a:t>	void play();</a:t>
            </a:r>
          </a:p>
          <a:p>
            <a:pPr algn="l" rtl="0" eaLnBrk="1" hangingPunct="1"/>
            <a:r>
              <a:rPr lang="en-US" dirty="0"/>
              <a:t>	void stop();</a:t>
            </a:r>
          </a:p>
          <a:p>
            <a:pPr algn="l" rtl="0" eaLnBrk="1" hangingPunct="1"/>
            <a:r>
              <a:rPr lang="en-US" dirty="0"/>
              <a:t>};</a:t>
            </a:r>
          </a:p>
        </p:txBody>
      </p:sp>
      <p:sp>
        <p:nvSpPr>
          <p:cNvPr id="9221" name="TextBox 17"/>
          <p:cNvSpPr txBox="1">
            <a:spLocks noChangeArrowheads="1"/>
          </p:cNvSpPr>
          <p:nvPr/>
        </p:nvSpPr>
        <p:spPr bwMode="auto">
          <a:xfrm>
            <a:off x="4643438" y="1571625"/>
            <a:ext cx="3929062"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VideoPlayer : public Player {</a:t>
            </a:r>
          </a:p>
          <a:p>
            <a:pPr algn="l" rtl="0" eaLnBrk="1" hangingPunct="1"/>
            <a:r>
              <a:rPr lang="en-US" dirty="0"/>
              <a:t>         public:</a:t>
            </a:r>
            <a:endParaRPr lang="he-IL" dirty="0"/>
          </a:p>
          <a:p>
            <a:pPr algn="l" rtl="0" eaLnBrk="1" hangingPunct="1"/>
            <a:r>
              <a:rPr lang="en-US" dirty="0"/>
              <a:t>	void play();</a:t>
            </a:r>
          </a:p>
          <a:p>
            <a:pPr algn="l" rtl="0" eaLnBrk="1" hangingPunct="1"/>
            <a:r>
              <a:rPr lang="en-US" dirty="0"/>
              <a:t>};</a:t>
            </a:r>
          </a:p>
          <a:p>
            <a:pPr algn="l" rtl="0" eaLnBrk="1" hangingPunct="1"/>
            <a:endParaRPr lang="en-US" dirty="0"/>
          </a:p>
          <a:p>
            <a:pPr algn="l" rtl="0" eaLnBrk="1" hangingPunct="1"/>
            <a:r>
              <a:rPr lang="en-US" dirty="0"/>
              <a:t>class MusicPlayer : public Player {</a:t>
            </a:r>
          </a:p>
          <a:p>
            <a:pPr algn="l" rtl="0" eaLnBrk="1" hangingPunct="1"/>
            <a:r>
              <a:rPr lang="en-US" dirty="0"/>
              <a:t>         public:</a:t>
            </a:r>
            <a:endParaRPr lang="he-IL" dirty="0"/>
          </a:p>
          <a:p>
            <a:pPr algn="l" rtl="0" eaLnBrk="1" hangingPunct="1"/>
            <a:r>
              <a:rPr lang="en-US" dirty="0"/>
              <a:t>	void play();</a:t>
            </a:r>
          </a:p>
          <a:p>
            <a:pPr algn="l" rtl="0" eaLnBrk="1" hangingPunct="1"/>
            <a:r>
              <a:rPr lang="en-US" dirty="0"/>
              <a:t>};</a:t>
            </a:r>
          </a:p>
          <a:p>
            <a:pPr algn="l" rtl="0" eaLnBrk="1" hangingPunct="1"/>
            <a:endParaRPr lang="en-US"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18</a:t>
            </a:fld>
            <a:endParaRPr lang="he-IL" dirty="0"/>
          </a:p>
        </p:txBody>
      </p:sp>
    </p:spTree>
    <p:extLst>
      <p:ext uri="{BB962C8B-B14F-4D97-AF65-F5344CB8AC3E}">
        <p14:creationId xmlns:p14="http://schemas.microsoft.com/office/powerpoint/2010/main" val="2183280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0243" name="Rectangle 3"/>
          <p:cNvSpPr>
            <a:spLocks noGrp="1"/>
          </p:cNvSpPr>
          <p:nvPr>
            <p:ph type="body" idx="1"/>
          </p:nvPr>
        </p:nvSpPr>
        <p:spPr>
          <a:xfrm>
            <a:off x="457200" y="1643063"/>
            <a:ext cx="8229600" cy="5098305"/>
          </a:xfrm>
        </p:spPr>
        <p:txBody>
          <a:bodyPr/>
          <a:lstStyle/>
          <a:p>
            <a:pPr>
              <a:lnSpc>
                <a:spcPct val="90000"/>
              </a:lnSpc>
            </a:pPr>
            <a:r>
              <a:rPr lang="he-IL" dirty="0" smtClean="0"/>
              <a:t>אילו יכולות נרצה </a:t>
            </a:r>
            <a:r>
              <a:rPr lang="he-IL" dirty="0" err="1" smtClean="0"/>
              <a:t>לסלולרי</a:t>
            </a:r>
            <a:r>
              <a:rPr lang="he-IL" dirty="0" smtClean="0"/>
              <a:t> שלנו?</a:t>
            </a:r>
          </a:p>
          <a:p>
            <a:pPr lvl="1">
              <a:lnSpc>
                <a:spcPct val="90000"/>
              </a:lnSpc>
            </a:pPr>
            <a:r>
              <a:rPr lang="he-IL" dirty="0" smtClean="0"/>
              <a:t>להוציא שיחות – </a:t>
            </a:r>
            <a:r>
              <a:rPr lang="en-US" dirty="0" smtClean="0">
                <a:cs typeface="Times New Roman" pitchFamily="18" charset="0"/>
              </a:rPr>
              <a:t>makeCall()</a:t>
            </a:r>
            <a:endParaRPr lang="he-IL" dirty="0" smtClean="0"/>
          </a:p>
          <a:p>
            <a:pPr lvl="1">
              <a:lnSpc>
                <a:spcPct val="90000"/>
              </a:lnSpc>
            </a:pPr>
            <a:r>
              <a:rPr lang="he-IL" dirty="0" smtClean="0"/>
              <a:t>לקבל שיחות – </a:t>
            </a:r>
            <a:r>
              <a:rPr lang="en-US" dirty="0" smtClean="0">
                <a:cs typeface="Times New Roman" pitchFamily="18" charset="0"/>
              </a:rPr>
              <a:t>answer()</a:t>
            </a:r>
            <a:endParaRPr lang="he-IL" dirty="0" smtClean="0"/>
          </a:p>
          <a:p>
            <a:pPr lvl="1">
              <a:lnSpc>
                <a:spcPct val="90000"/>
              </a:lnSpc>
            </a:pPr>
            <a:r>
              <a:rPr lang="he-IL" dirty="0" smtClean="0"/>
              <a:t>לשלוח הודעות טקסט – </a:t>
            </a:r>
            <a:r>
              <a:rPr lang="en-US" dirty="0" smtClean="0">
                <a:cs typeface="Times New Roman" pitchFamily="18" charset="0"/>
              </a:rPr>
              <a:t>sendText()</a:t>
            </a:r>
            <a:endParaRPr lang="he-IL" dirty="0" smtClean="0"/>
          </a:p>
          <a:p>
            <a:pPr lvl="1">
              <a:lnSpc>
                <a:spcPct val="90000"/>
              </a:lnSpc>
            </a:pPr>
            <a:r>
              <a:rPr lang="he-IL" dirty="0" smtClean="0"/>
              <a:t>לצפות בהודעות טקסט – </a:t>
            </a:r>
            <a:r>
              <a:rPr lang="en-US" dirty="0" smtClean="0">
                <a:cs typeface="Times New Roman" pitchFamily="18" charset="0"/>
              </a:rPr>
              <a:t>readText()</a:t>
            </a:r>
            <a:endParaRPr lang="he-IL" dirty="0" smtClean="0"/>
          </a:p>
          <a:p>
            <a:pPr lvl="1">
              <a:lnSpc>
                <a:spcPct val="90000"/>
              </a:lnSpc>
            </a:pPr>
            <a:r>
              <a:rPr lang="he-IL" dirty="0" smtClean="0"/>
              <a:t>נצטרך משתנים שיהוו את הזיכרון של המכשיר</a:t>
            </a:r>
          </a:p>
          <a:p>
            <a:pPr lvl="1">
              <a:lnSpc>
                <a:spcPct val="90000"/>
              </a:lnSpc>
            </a:pPr>
            <a:r>
              <a:rPr lang="he-IL" dirty="0" smtClean="0"/>
              <a:t>(ישנן מתודות ומשתני מחלקה נוספים)</a:t>
            </a:r>
          </a:p>
          <a:p>
            <a:pPr lvl="1">
              <a:lnSpc>
                <a:spcPct val="90000"/>
              </a:lnSpc>
            </a:pPr>
            <a:endParaRPr lang="he-IL" dirty="0" smtClean="0"/>
          </a:p>
          <a:p>
            <a:pPr>
              <a:lnSpc>
                <a:spcPct val="90000"/>
              </a:lnSpc>
            </a:pPr>
            <a:endParaRPr lang="he-IL" dirty="0" smtClean="0"/>
          </a:p>
        </p:txBody>
      </p:sp>
      <p:sp>
        <p:nvSpPr>
          <p:cNvPr id="10244" name="TextBox 5"/>
          <p:cNvSpPr txBox="1">
            <a:spLocks noChangeArrowheads="1"/>
          </p:cNvSpPr>
          <p:nvPr/>
        </p:nvSpPr>
        <p:spPr bwMode="auto">
          <a:xfrm>
            <a:off x="500063" y="4214813"/>
            <a:ext cx="3571875"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Phone: public Touch {</a:t>
            </a:r>
          </a:p>
          <a:p>
            <a:pPr algn="l" rtl="0" eaLnBrk="1" hangingPunct="1"/>
            <a:r>
              <a:rPr lang="en-US" dirty="0"/>
              <a:t>	// data members…</a:t>
            </a:r>
          </a:p>
          <a:p>
            <a:pPr algn="l" rtl="0" eaLnBrk="1" hangingPunct="1"/>
            <a:endParaRPr lang="en-US" dirty="0"/>
          </a:p>
          <a:p>
            <a:pPr algn="l" rtl="0" eaLnBrk="1" hangingPunct="1"/>
            <a:r>
              <a:rPr lang="en-US" dirty="0"/>
              <a:t>         public:</a:t>
            </a:r>
            <a:endParaRPr lang="he-IL" dirty="0"/>
          </a:p>
          <a:p>
            <a:pPr algn="l" rtl="0" eaLnBrk="1" hangingPunct="1"/>
            <a:r>
              <a:rPr lang="en-US" dirty="0"/>
              <a:t>      	void makeCall();</a:t>
            </a:r>
          </a:p>
          <a:p>
            <a:pPr algn="l" rtl="0" eaLnBrk="1" hangingPunct="1"/>
            <a:r>
              <a:rPr lang="en-US" dirty="0"/>
              <a:t>	void answer();</a:t>
            </a:r>
          </a:p>
          <a:p>
            <a:pPr algn="l" rtl="0" eaLnBrk="1" hangingPunct="1"/>
            <a:r>
              <a:rPr lang="en-US" dirty="0"/>
              <a:t>	void sendText();</a:t>
            </a:r>
          </a:p>
          <a:p>
            <a:pPr algn="l" rtl="0" eaLnBrk="1" hangingPunct="1"/>
            <a:r>
              <a:rPr lang="en-US" dirty="0"/>
              <a:t>	void readText();</a:t>
            </a:r>
          </a:p>
          <a:p>
            <a:pPr algn="l" rtl="0" eaLnBrk="1" hangingPunct="1"/>
            <a:r>
              <a:rPr lang="en-US" dirty="0"/>
              <a:t>};</a:t>
            </a:r>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19</a:t>
            </a:fld>
            <a:endParaRPr lang="he-IL" dirty="0"/>
          </a:p>
        </p:txBody>
      </p:sp>
    </p:spTree>
    <p:extLst>
      <p:ext uri="{BB962C8B-B14F-4D97-AF65-F5344CB8AC3E}">
        <p14:creationId xmlns:p14="http://schemas.microsoft.com/office/powerpoint/2010/main" val="528988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836712"/>
            <a:ext cx="8229600" cy="1066800"/>
          </a:xfrm>
        </p:spPr>
        <p:txBody>
          <a:bodyPr/>
          <a:lstStyle/>
          <a:p>
            <a:r>
              <a:rPr lang="en-US" dirty="0">
                <a:cs typeface="Arial" pitchFamily="34" charset="0"/>
              </a:rPr>
              <a:t>Inheritance</a:t>
            </a:r>
            <a:endParaRPr lang="he-IL" dirty="0"/>
          </a:p>
        </p:txBody>
      </p:sp>
      <p:sp>
        <p:nvSpPr>
          <p:cNvPr id="3" name="מציין מיקום תוכן 2"/>
          <p:cNvSpPr>
            <a:spLocks noGrp="1"/>
          </p:cNvSpPr>
          <p:nvPr>
            <p:ph idx="1"/>
          </p:nvPr>
        </p:nvSpPr>
        <p:spPr>
          <a:xfrm>
            <a:off x="457200" y="1916832"/>
            <a:ext cx="8229600" cy="4324350"/>
          </a:xfrm>
        </p:spPr>
        <p:txBody>
          <a:bodyPr/>
          <a:lstStyle/>
          <a:p>
            <a:r>
              <a:rPr lang="he-IL" dirty="0" smtClean="0"/>
              <a:t>מנגנון הירושה משמש אותנו ב-2 כיוונים שונים:</a:t>
            </a:r>
          </a:p>
          <a:p>
            <a:pPr lvl="1"/>
            <a:endParaRPr lang="he-IL" dirty="0" smtClean="0"/>
          </a:p>
          <a:p>
            <a:pPr lvl="1"/>
            <a:r>
              <a:rPr lang="he-IL" dirty="0" smtClean="0"/>
              <a:t>יצירה של מכנה משותף בין מחלקות, תוך כדי מתן אפשרות להרחבת המחלקות השונות בהתאם לנדרש</a:t>
            </a:r>
          </a:p>
          <a:p>
            <a:pPr lvl="1"/>
            <a:endParaRPr lang="he-IL" dirty="0" smtClean="0"/>
          </a:p>
          <a:p>
            <a:pPr lvl="1"/>
            <a:r>
              <a:rPr lang="he-IL" dirty="0" smtClean="0"/>
              <a:t>מחלקה המאחדת תכונות של מספר מחלקות שונות</a:t>
            </a:r>
          </a:p>
        </p:txBody>
      </p:sp>
      <p:sp>
        <p:nvSpPr>
          <p:cNvPr id="7" name="מציין מיקום של מספר שקופית 6"/>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2</a:t>
            </a:fld>
            <a:endParaRPr lang="he-IL" dirty="0"/>
          </a:p>
        </p:txBody>
      </p:sp>
    </p:spTree>
    <p:extLst>
      <p:ext uri="{BB962C8B-B14F-4D97-AF65-F5344CB8AC3E}">
        <p14:creationId xmlns:p14="http://schemas.microsoft.com/office/powerpoint/2010/main" val="1695964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1267" name="Rectangle 3"/>
          <p:cNvSpPr>
            <a:spLocks noGrp="1"/>
          </p:cNvSpPr>
          <p:nvPr>
            <p:ph type="body" idx="1"/>
          </p:nvPr>
        </p:nvSpPr>
        <p:spPr>
          <a:xfrm>
            <a:off x="457200" y="1643063"/>
            <a:ext cx="8229600" cy="4643437"/>
          </a:xfrm>
        </p:spPr>
        <p:txBody>
          <a:bodyPr/>
          <a:lstStyle/>
          <a:p>
            <a:pPr>
              <a:lnSpc>
                <a:spcPct val="90000"/>
              </a:lnSpc>
            </a:pPr>
            <a:r>
              <a:rPr lang="he-IL" dirty="0" smtClean="0"/>
              <a:t>כעת, נסתכל על </a:t>
            </a:r>
            <a:r>
              <a:rPr lang="en-US" dirty="0" smtClean="0"/>
              <a:t>smartphone</a:t>
            </a:r>
            <a:r>
              <a:rPr lang="he-IL" dirty="0" smtClean="0"/>
              <a:t> כלשהו שנרצה לייצר</a:t>
            </a:r>
          </a:p>
          <a:p>
            <a:pPr lvl="1">
              <a:lnSpc>
                <a:spcPct val="90000"/>
              </a:lnSpc>
            </a:pPr>
            <a:r>
              <a:rPr lang="he-IL" dirty="0" smtClean="0"/>
              <a:t>הוא גם מכשיר </a:t>
            </a:r>
            <a:r>
              <a:rPr lang="he-IL" dirty="0" err="1" smtClean="0"/>
              <a:t>סלולרי</a:t>
            </a:r>
            <a:r>
              <a:rPr lang="he-IL" dirty="0" smtClean="0"/>
              <a:t>, גם נגן מוזיקה וגם נגן ווידאו</a:t>
            </a:r>
          </a:p>
          <a:p>
            <a:pPr lvl="1">
              <a:lnSpc>
                <a:spcPct val="90000"/>
              </a:lnSpc>
            </a:pPr>
            <a:r>
              <a:rPr lang="he-IL" dirty="0" smtClean="0"/>
              <a:t>לכן, המחלקה </a:t>
            </a:r>
            <a:r>
              <a:rPr lang="en-US" dirty="0" smtClean="0"/>
              <a:t>Smartphone</a:t>
            </a:r>
            <a:r>
              <a:rPr lang="he-IL" dirty="0" smtClean="0"/>
              <a:t> תירש מ-3 המחלקות הללו</a:t>
            </a: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r>
              <a:rPr lang="he-IL" dirty="0" smtClean="0"/>
              <a:t>אבל, יש לנו בעיה במימוש הזה....</a:t>
            </a:r>
          </a:p>
        </p:txBody>
      </p:sp>
      <p:sp>
        <p:nvSpPr>
          <p:cNvPr id="11268" name="TextBox 5"/>
          <p:cNvSpPr txBox="1">
            <a:spLocks noChangeArrowheads="1"/>
          </p:cNvSpPr>
          <p:nvPr/>
        </p:nvSpPr>
        <p:spPr bwMode="auto">
          <a:xfrm>
            <a:off x="428624" y="3143250"/>
            <a:ext cx="7599759"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a:t>
            </a:r>
            <a:r>
              <a:rPr lang="en-US" dirty="0" smtClean="0"/>
              <a:t>Smartphone</a:t>
            </a:r>
            <a:r>
              <a:rPr lang="en-US" dirty="0"/>
              <a:t>: public Phone, public VideoPlayer, public MusicPlayer {</a:t>
            </a:r>
          </a:p>
          <a:p>
            <a:pPr algn="l" rtl="0" eaLnBrk="1" hangingPunct="1"/>
            <a:r>
              <a:rPr lang="en-US" dirty="0"/>
              <a:t>	</a:t>
            </a:r>
          </a:p>
          <a:p>
            <a:pPr algn="l" rtl="0" eaLnBrk="1" hangingPunct="1"/>
            <a:r>
              <a:rPr lang="en-US" dirty="0"/>
              <a:t>	// some data members and methods…</a:t>
            </a:r>
          </a:p>
          <a:p>
            <a:pPr algn="l" rtl="0" eaLnBrk="1" hangingPunct="1"/>
            <a:r>
              <a:rPr lang="en-US" dirty="0"/>
              <a:t>      public:</a:t>
            </a:r>
          </a:p>
          <a:p>
            <a:pPr algn="l" rtl="0" eaLnBrk="1" hangingPunct="1"/>
            <a:r>
              <a:rPr lang="en-US" dirty="0"/>
              <a:t>	homeButtonPressed();</a:t>
            </a:r>
          </a:p>
          <a:p>
            <a:pPr algn="l" rtl="0" eaLnBrk="1" hangingPunct="1"/>
            <a:r>
              <a:rPr lang="en-US" dirty="0"/>
              <a:t>};</a:t>
            </a:r>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20</a:t>
            </a:fld>
            <a:endParaRPr lang="he-IL" dirty="0"/>
          </a:p>
        </p:txBody>
      </p:sp>
    </p:spTree>
    <p:extLst>
      <p:ext uri="{BB962C8B-B14F-4D97-AF65-F5344CB8AC3E}">
        <p14:creationId xmlns:p14="http://schemas.microsoft.com/office/powerpoint/2010/main" val="631458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2291" name="Rectangle 3"/>
          <p:cNvSpPr>
            <a:spLocks noGrp="1"/>
          </p:cNvSpPr>
          <p:nvPr>
            <p:ph type="body" idx="1"/>
          </p:nvPr>
        </p:nvSpPr>
        <p:spPr>
          <a:xfrm>
            <a:off x="457200" y="1643063"/>
            <a:ext cx="8229600" cy="4882281"/>
          </a:xfrm>
        </p:spPr>
        <p:txBody>
          <a:bodyPr/>
          <a:lstStyle/>
          <a:p>
            <a:pPr>
              <a:lnSpc>
                <a:spcPct val="90000"/>
              </a:lnSpc>
            </a:pPr>
            <a:r>
              <a:rPr lang="he-IL" dirty="0" smtClean="0"/>
              <a:t>ל-</a:t>
            </a:r>
            <a:r>
              <a:rPr lang="en-US" dirty="0"/>
              <a:t> </a:t>
            </a:r>
            <a:r>
              <a:rPr lang="en-US" dirty="0" smtClean="0"/>
              <a:t>Smartphone</a:t>
            </a:r>
            <a:r>
              <a:rPr lang="he-IL" dirty="0" smtClean="0"/>
              <a:t>שלנו אמנם יש 2</a:t>
            </a:r>
            <a:r>
              <a:rPr lang="en-US" dirty="0" smtClean="0">
                <a:cs typeface="Times New Roman" pitchFamily="18" charset="0"/>
              </a:rPr>
              <a:t/>
            </a:r>
            <a:br>
              <a:rPr lang="en-US" dirty="0" smtClean="0">
                <a:cs typeface="Times New Roman" pitchFamily="18" charset="0"/>
              </a:rPr>
            </a:br>
            <a:r>
              <a:rPr lang="he-IL" dirty="0" smtClean="0"/>
              <a:t>אובייקטים שונים של נגנים,</a:t>
            </a:r>
            <a:r>
              <a:rPr lang="en-US" dirty="0" smtClean="0">
                <a:cs typeface="Times New Roman" pitchFamily="18" charset="0"/>
              </a:rPr>
              <a:t/>
            </a:r>
            <a:br>
              <a:rPr lang="en-US" dirty="0" smtClean="0">
                <a:cs typeface="Times New Roman" pitchFamily="18" charset="0"/>
              </a:rPr>
            </a:br>
            <a:r>
              <a:rPr lang="he-IL" dirty="0" smtClean="0"/>
              <a:t>וזה בסדר כי ה-</a:t>
            </a:r>
            <a:r>
              <a:rPr lang="en-US" dirty="0"/>
              <a:t> </a:t>
            </a:r>
            <a:r>
              <a:rPr lang="en-US" dirty="0" smtClean="0"/>
              <a:t>Smartphone</a:t>
            </a:r>
            <a:r>
              <a:rPr lang="en-US" dirty="0" smtClean="0">
                <a:cs typeface="Times New Roman" pitchFamily="18" charset="0"/>
              </a:rPr>
              <a:t/>
            </a:r>
            <a:br>
              <a:rPr lang="en-US" dirty="0" smtClean="0">
                <a:cs typeface="Times New Roman" pitchFamily="18" charset="0"/>
              </a:rPr>
            </a:br>
            <a:r>
              <a:rPr lang="he-IL" dirty="0" smtClean="0"/>
              <a:t>מכיל באמת 2 נגנים שונים</a:t>
            </a:r>
            <a:r>
              <a:rPr lang="en-US" dirty="0" smtClean="0">
                <a:cs typeface="Times New Roman" pitchFamily="18" charset="0"/>
              </a:rPr>
              <a:t/>
            </a:r>
            <a:br>
              <a:rPr lang="en-US" dirty="0" smtClean="0">
                <a:cs typeface="Times New Roman" pitchFamily="18" charset="0"/>
              </a:rPr>
            </a:br>
            <a:endParaRPr lang="he-IL" dirty="0" smtClean="0"/>
          </a:p>
          <a:p>
            <a:pPr>
              <a:lnSpc>
                <a:spcPct val="90000"/>
              </a:lnSpc>
            </a:pPr>
            <a:r>
              <a:rPr lang="he-IL" dirty="0" smtClean="0"/>
              <a:t>אבל, יש לו גם 3 </a:t>
            </a:r>
            <a:r>
              <a:rPr lang="en-US" dirty="0" smtClean="0">
                <a:cs typeface="Times New Roman" pitchFamily="18" charset="0"/>
              </a:rPr>
              <a:t>(!)</a:t>
            </a:r>
            <a:br>
              <a:rPr lang="en-US" dirty="0" smtClean="0">
                <a:cs typeface="Times New Roman" pitchFamily="18" charset="0"/>
              </a:rPr>
            </a:br>
            <a:r>
              <a:rPr lang="he-IL" dirty="0" smtClean="0"/>
              <a:t>אובייקטים שונים של</a:t>
            </a:r>
            <a:r>
              <a:rPr lang="en-US" dirty="0" smtClean="0">
                <a:cs typeface="Times New Roman" pitchFamily="18" charset="0"/>
              </a:rPr>
              <a:t/>
            </a:r>
            <a:br>
              <a:rPr lang="en-US" dirty="0" smtClean="0">
                <a:cs typeface="Times New Roman" pitchFamily="18" charset="0"/>
              </a:rPr>
            </a:br>
            <a:r>
              <a:rPr lang="he-IL" dirty="0" smtClean="0"/>
              <a:t>המחלקה </a:t>
            </a:r>
            <a:r>
              <a:rPr lang="en-US" dirty="0" smtClean="0">
                <a:cs typeface="Times New Roman" pitchFamily="18" charset="0"/>
              </a:rPr>
              <a:t>Screen</a:t>
            </a:r>
            <a:r>
              <a:rPr lang="he-IL" dirty="0" smtClean="0"/>
              <a:t>.</a:t>
            </a:r>
            <a:r>
              <a:rPr lang="en-US" dirty="0" smtClean="0">
                <a:cs typeface="Times New Roman" pitchFamily="18" charset="0"/>
              </a:rPr>
              <a:t/>
            </a:r>
            <a:br>
              <a:rPr lang="en-US" dirty="0" smtClean="0">
                <a:cs typeface="Times New Roman" pitchFamily="18" charset="0"/>
              </a:rPr>
            </a:br>
            <a:r>
              <a:rPr lang="he-IL" dirty="0" smtClean="0"/>
              <a:t>(כי הוא מכיל 3 מופעים </a:t>
            </a:r>
            <a:r>
              <a:rPr lang="en-US" dirty="0" smtClean="0">
                <a:cs typeface="Times New Roman" pitchFamily="18" charset="0"/>
              </a:rPr>
              <a:t/>
            </a:r>
            <a:br>
              <a:rPr lang="en-US" dirty="0" smtClean="0">
                <a:cs typeface="Times New Roman" pitchFamily="18" charset="0"/>
              </a:rPr>
            </a:br>
            <a:r>
              <a:rPr lang="he-IL" dirty="0" smtClean="0"/>
              <a:t>של המחלקה </a:t>
            </a:r>
            <a:r>
              <a:rPr lang="en-US" dirty="0" smtClean="0">
                <a:cs typeface="Times New Roman" pitchFamily="18" charset="0"/>
              </a:rPr>
              <a:t>Touch</a:t>
            </a:r>
            <a:r>
              <a:rPr lang="he-IL" dirty="0" smtClean="0"/>
              <a:t>)</a:t>
            </a:r>
          </a:p>
          <a:p>
            <a:pPr>
              <a:lnSpc>
                <a:spcPct val="90000"/>
              </a:lnSpc>
            </a:pPr>
            <a:endParaRPr lang="he-IL" dirty="0" smtClean="0"/>
          </a:p>
          <a:p>
            <a:pPr>
              <a:lnSpc>
                <a:spcPct val="90000"/>
              </a:lnSpc>
            </a:pPr>
            <a:r>
              <a:rPr lang="he-IL" dirty="0" smtClean="0"/>
              <a:t>כיצד נמנע את זה?</a:t>
            </a:r>
          </a:p>
        </p:txBody>
      </p:sp>
      <p:sp>
        <p:nvSpPr>
          <p:cNvPr id="7" name="Rectangle 6"/>
          <p:cNvSpPr/>
          <p:nvPr/>
        </p:nvSpPr>
        <p:spPr>
          <a:xfrm>
            <a:off x="1285875" y="1643063"/>
            <a:ext cx="1500188"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Touch</a:t>
            </a:r>
            <a:endParaRPr lang="he-IL" dirty="0"/>
          </a:p>
        </p:txBody>
      </p:sp>
      <p:sp>
        <p:nvSpPr>
          <p:cNvPr id="8" name="Rectangle 7"/>
          <p:cNvSpPr/>
          <p:nvPr/>
        </p:nvSpPr>
        <p:spPr>
          <a:xfrm>
            <a:off x="142875" y="2714625"/>
            <a:ext cx="1500188"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Phone</a:t>
            </a:r>
            <a:endParaRPr lang="he-IL" dirty="0"/>
          </a:p>
        </p:txBody>
      </p:sp>
      <p:sp>
        <p:nvSpPr>
          <p:cNvPr id="9" name="Rectangle 8"/>
          <p:cNvSpPr/>
          <p:nvPr/>
        </p:nvSpPr>
        <p:spPr>
          <a:xfrm>
            <a:off x="1643063" y="3714750"/>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VideoPlayer</a:t>
            </a:r>
            <a:endParaRPr lang="he-IL" dirty="0"/>
          </a:p>
        </p:txBody>
      </p:sp>
      <p:sp>
        <p:nvSpPr>
          <p:cNvPr id="10" name="Rectangle 9"/>
          <p:cNvSpPr/>
          <p:nvPr/>
        </p:nvSpPr>
        <p:spPr>
          <a:xfrm>
            <a:off x="3500438" y="3714750"/>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MusicPlayer</a:t>
            </a:r>
            <a:endParaRPr lang="he-IL" dirty="0"/>
          </a:p>
        </p:txBody>
      </p:sp>
      <p:sp>
        <p:nvSpPr>
          <p:cNvPr id="11" name="Rectangle 10"/>
          <p:cNvSpPr/>
          <p:nvPr/>
        </p:nvSpPr>
        <p:spPr>
          <a:xfrm>
            <a:off x="1214438" y="5286375"/>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Smartphone</a:t>
            </a:r>
            <a:endParaRPr lang="he-IL" dirty="0"/>
          </a:p>
        </p:txBody>
      </p:sp>
      <p:sp>
        <p:nvSpPr>
          <p:cNvPr id="12" name="Rectangle 11"/>
          <p:cNvSpPr/>
          <p:nvPr/>
        </p:nvSpPr>
        <p:spPr>
          <a:xfrm>
            <a:off x="2571750" y="2714625"/>
            <a:ext cx="1500188"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Player</a:t>
            </a:r>
            <a:endParaRPr lang="he-IL" dirty="0"/>
          </a:p>
        </p:txBody>
      </p:sp>
      <p:cxnSp>
        <p:nvCxnSpPr>
          <p:cNvPr id="16" name="Straight Arrow Connector 15"/>
          <p:cNvCxnSpPr>
            <a:stCxn id="7" idx="2"/>
            <a:endCxn id="8" idx="0"/>
          </p:cNvCxnSpPr>
          <p:nvPr/>
        </p:nvCxnSpPr>
        <p:spPr>
          <a:xfrm rot="5400000">
            <a:off x="1178719" y="1857375"/>
            <a:ext cx="571500" cy="1143000"/>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12" idx="0"/>
          </p:cNvCxnSpPr>
          <p:nvPr/>
        </p:nvCxnSpPr>
        <p:spPr>
          <a:xfrm rot="16200000" flipH="1">
            <a:off x="2392363" y="1785937"/>
            <a:ext cx="571500" cy="1285875"/>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2"/>
            <a:endCxn id="9" idx="0"/>
          </p:cNvCxnSpPr>
          <p:nvPr/>
        </p:nvCxnSpPr>
        <p:spPr>
          <a:xfrm rot="5400000">
            <a:off x="2606676" y="3000375"/>
            <a:ext cx="500062" cy="928687"/>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2"/>
            <a:endCxn id="10" idx="0"/>
          </p:cNvCxnSpPr>
          <p:nvPr/>
        </p:nvCxnSpPr>
        <p:spPr>
          <a:xfrm rot="16200000" flipH="1">
            <a:off x="3535363" y="3000375"/>
            <a:ext cx="500062" cy="928688"/>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0" idx="2"/>
            <a:endCxn id="11" idx="0"/>
          </p:cNvCxnSpPr>
          <p:nvPr/>
        </p:nvCxnSpPr>
        <p:spPr>
          <a:xfrm rot="5400000">
            <a:off x="2570957" y="3607594"/>
            <a:ext cx="1071562" cy="2286000"/>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2"/>
            <a:endCxn id="11" idx="0"/>
          </p:cNvCxnSpPr>
          <p:nvPr/>
        </p:nvCxnSpPr>
        <p:spPr>
          <a:xfrm rot="5400000">
            <a:off x="1642270" y="4536281"/>
            <a:ext cx="1071562" cy="428625"/>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2"/>
            <a:endCxn id="11" idx="0"/>
          </p:cNvCxnSpPr>
          <p:nvPr/>
        </p:nvCxnSpPr>
        <p:spPr>
          <a:xfrm rot="16200000" flipH="1">
            <a:off x="392113" y="3714750"/>
            <a:ext cx="2071687" cy="1071563"/>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21</a:t>
            </a:fld>
            <a:endParaRPr lang="he-IL" dirty="0"/>
          </a:p>
        </p:txBody>
      </p:sp>
    </p:spTree>
    <p:extLst>
      <p:ext uri="{BB962C8B-B14F-4D97-AF65-F5344CB8AC3E}">
        <p14:creationId xmlns:p14="http://schemas.microsoft.com/office/powerpoint/2010/main" val="2788579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3315" name="Rectangle 3"/>
          <p:cNvSpPr>
            <a:spLocks noGrp="1"/>
          </p:cNvSpPr>
          <p:nvPr>
            <p:ph type="body" idx="1"/>
          </p:nvPr>
        </p:nvSpPr>
        <p:spPr>
          <a:xfrm>
            <a:off x="457200" y="1643063"/>
            <a:ext cx="8229600" cy="4643437"/>
          </a:xfrm>
        </p:spPr>
        <p:txBody>
          <a:bodyPr/>
          <a:lstStyle/>
          <a:p>
            <a:pPr>
              <a:lnSpc>
                <a:spcPct val="90000"/>
              </a:lnSpc>
            </a:pPr>
            <a:r>
              <a:rPr lang="he-IL" dirty="0" smtClean="0"/>
              <a:t>הפיתרון – הירושה של</a:t>
            </a:r>
            <a:r>
              <a:rPr lang="en-US" dirty="0" smtClean="0">
                <a:cs typeface="Times New Roman" pitchFamily="18" charset="0"/>
              </a:rPr>
              <a:t/>
            </a:r>
            <a:br>
              <a:rPr lang="en-US" dirty="0" smtClean="0">
                <a:cs typeface="Times New Roman" pitchFamily="18" charset="0"/>
              </a:rPr>
            </a:br>
            <a:r>
              <a:rPr lang="en-US" dirty="0" smtClean="0">
                <a:cs typeface="Times New Roman" pitchFamily="18" charset="0"/>
              </a:rPr>
              <a:t>Phone</a:t>
            </a:r>
            <a:r>
              <a:rPr lang="he-IL" dirty="0" smtClean="0"/>
              <a:t> ושל </a:t>
            </a:r>
            <a:r>
              <a:rPr lang="en-US" dirty="0" smtClean="0">
                <a:cs typeface="Times New Roman" pitchFamily="18" charset="0"/>
              </a:rPr>
              <a:t>Player</a:t>
            </a:r>
            <a:r>
              <a:rPr lang="he-IL" dirty="0" smtClean="0"/>
              <a:t> תהיה</a:t>
            </a:r>
            <a:r>
              <a:rPr lang="en-US" dirty="0" smtClean="0">
                <a:cs typeface="Times New Roman" pitchFamily="18" charset="0"/>
              </a:rPr>
              <a:t/>
            </a:r>
            <a:br>
              <a:rPr lang="en-US" dirty="0" smtClean="0">
                <a:cs typeface="Times New Roman" pitchFamily="18" charset="0"/>
              </a:rPr>
            </a:br>
            <a:r>
              <a:rPr lang="he-IL" dirty="0" smtClean="0"/>
              <a:t>ירושה ווירטואלית</a:t>
            </a:r>
          </a:p>
          <a:p>
            <a:pPr>
              <a:lnSpc>
                <a:spcPct val="90000"/>
              </a:lnSpc>
            </a:pPr>
            <a:r>
              <a:rPr lang="he-IL" dirty="0" smtClean="0"/>
              <a:t>למה רק שני אלה?</a:t>
            </a:r>
          </a:p>
          <a:p>
            <a:pPr>
              <a:lnSpc>
                <a:spcPct val="90000"/>
              </a:lnSpc>
            </a:pPr>
            <a:r>
              <a:rPr lang="he-IL" dirty="0" smtClean="0"/>
              <a:t>משום שכל מכשיר</a:t>
            </a:r>
            <a:r>
              <a:rPr lang="en-US" dirty="0" smtClean="0">
                <a:cs typeface="Times New Roman" pitchFamily="18" charset="0"/>
              </a:rPr>
              <a:t/>
            </a:r>
            <a:br>
              <a:rPr lang="en-US" dirty="0" smtClean="0">
                <a:cs typeface="Times New Roman" pitchFamily="18" charset="0"/>
              </a:rPr>
            </a:br>
            <a:r>
              <a:rPr lang="he-IL" dirty="0" smtClean="0"/>
              <a:t>שיורש מ-</a:t>
            </a:r>
            <a:r>
              <a:rPr lang="en-US" dirty="0" smtClean="0">
                <a:cs typeface="Times New Roman" pitchFamily="18" charset="0"/>
              </a:rPr>
              <a:t>VideoPalyer</a:t>
            </a:r>
            <a:br>
              <a:rPr lang="en-US" dirty="0" smtClean="0">
                <a:cs typeface="Times New Roman" pitchFamily="18" charset="0"/>
              </a:rPr>
            </a:br>
            <a:r>
              <a:rPr lang="he-IL" dirty="0" smtClean="0"/>
              <a:t>ומ-</a:t>
            </a:r>
            <a:r>
              <a:rPr lang="en-US" dirty="0" smtClean="0">
                <a:cs typeface="Times New Roman" pitchFamily="18" charset="0"/>
              </a:rPr>
              <a:t>MusicPlayer</a:t>
            </a:r>
            <a:r>
              <a:rPr lang="he-IL" dirty="0" smtClean="0"/>
              <a:t> מכיל</a:t>
            </a:r>
            <a:r>
              <a:rPr lang="en-US" dirty="0" smtClean="0">
                <a:cs typeface="Times New Roman" pitchFamily="18" charset="0"/>
              </a:rPr>
              <a:t/>
            </a:r>
            <a:br>
              <a:rPr lang="en-US" dirty="0" smtClean="0">
                <a:cs typeface="Times New Roman" pitchFamily="18" charset="0"/>
              </a:rPr>
            </a:br>
            <a:r>
              <a:rPr lang="he-IL" dirty="0" smtClean="0"/>
              <a:t>בתוכו 2 נגנים שונים, ולכן ירושה</a:t>
            </a:r>
            <a:r>
              <a:rPr lang="en-US" dirty="0" smtClean="0">
                <a:cs typeface="Times New Roman" pitchFamily="18" charset="0"/>
              </a:rPr>
              <a:t/>
            </a:r>
            <a:br>
              <a:rPr lang="en-US" dirty="0" smtClean="0">
                <a:cs typeface="Times New Roman" pitchFamily="18" charset="0"/>
              </a:rPr>
            </a:br>
            <a:r>
              <a:rPr lang="he-IL" dirty="0" smtClean="0"/>
              <a:t>זו לא אמורה להיות ווירטואלית</a:t>
            </a:r>
          </a:p>
          <a:p>
            <a:pPr>
              <a:lnSpc>
                <a:spcPct val="90000"/>
              </a:lnSpc>
            </a:pPr>
            <a:r>
              <a:rPr lang="he-IL" dirty="0" smtClean="0"/>
              <a:t>לעומת זאת, מי שיורש את הנגן ואת</a:t>
            </a:r>
            <a:r>
              <a:rPr lang="en-US" dirty="0" smtClean="0">
                <a:cs typeface="Times New Roman" pitchFamily="18" charset="0"/>
              </a:rPr>
              <a:t/>
            </a:r>
            <a:br>
              <a:rPr lang="en-US" dirty="0" smtClean="0">
                <a:cs typeface="Times New Roman" pitchFamily="18" charset="0"/>
              </a:rPr>
            </a:br>
            <a:r>
              <a:rPr lang="he-IL" dirty="0" smtClean="0"/>
              <a:t>הטלפון אינו מכיל 2 מסכים אלא אחד בלבד</a:t>
            </a:r>
          </a:p>
        </p:txBody>
      </p:sp>
      <p:sp>
        <p:nvSpPr>
          <p:cNvPr id="7" name="Rectangle 6"/>
          <p:cNvSpPr/>
          <p:nvPr/>
        </p:nvSpPr>
        <p:spPr>
          <a:xfrm>
            <a:off x="1285875" y="1643063"/>
            <a:ext cx="1500188"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Touch</a:t>
            </a:r>
            <a:endParaRPr lang="he-IL" dirty="0"/>
          </a:p>
        </p:txBody>
      </p:sp>
      <p:sp>
        <p:nvSpPr>
          <p:cNvPr id="8" name="Rectangle 7"/>
          <p:cNvSpPr/>
          <p:nvPr/>
        </p:nvSpPr>
        <p:spPr>
          <a:xfrm>
            <a:off x="142875" y="2714625"/>
            <a:ext cx="1500188"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Phone</a:t>
            </a:r>
            <a:endParaRPr lang="he-IL" dirty="0"/>
          </a:p>
        </p:txBody>
      </p:sp>
      <p:sp>
        <p:nvSpPr>
          <p:cNvPr id="9" name="Rectangle 8"/>
          <p:cNvSpPr/>
          <p:nvPr/>
        </p:nvSpPr>
        <p:spPr>
          <a:xfrm>
            <a:off x="1643063" y="3714750"/>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VideoPlayer</a:t>
            </a:r>
            <a:endParaRPr lang="he-IL" dirty="0"/>
          </a:p>
        </p:txBody>
      </p:sp>
      <p:sp>
        <p:nvSpPr>
          <p:cNvPr id="10" name="Rectangle 9"/>
          <p:cNvSpPr/>
          <p:nvPr/>
        </p:nvSpPr>
        <p:spPr>
          <a:xfrm>
            <a:off x="3500438" y="3714750"/>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MusicPlayer</a:t>
            </a:r>
            <a:endParaRPr lang="he-IL" dirty="0"/>
          </a:p>
        </p:txBody>
      </p:sp>
      <p:sp>
        <p:nvSpPr>
          <p:cNvPr id="11" name="Rectangle 10"/>
          <p:cNvSpPr/>
          <p:nvPr/>
        </p:nvSpPr>
        <p:spPr>
          <a:xfrm>
            <a:off x="1214438" y="5286375"/>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Smartphone</a:t>
            </a:r>
            <a:endParaRPr lang="he-IL" dirty="0"/>
          </a:p>
        </p:txBody>
      </p:sp>
      <p:sp>
        <p:nvSpPr>
          <p:cNvPr id="12" name="Rectangle 11"/>
          <p:cNvSpPr/>
          <p:nvPr/>
        </p:nvSpPr>
        <p:spPr>
          <a:xfrm>
            <a:off x="2571750" y="2714625"/>
            <a:ext cx="1500188"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Player</a:t>
            </a:r>
            <a:endParaRPr lang="he-IL" dirty="0"/>
          </a:p>
        </p:txBody>
      </p:sp>
      <p:cxnSp>
        <p:nvCxnSpPr>
          <p:cNvPr id="16" name="Straight Arrow Connector 15"/>
          <p:cNvCxnSpPr>
            <a:stCxn id="7" idx="2"/>
            <a:endCxn id="8" idx="0"/>
          </p:cNvCxnSpPr>
          <p:nvPr/>
        </p:nvCxnSpPr>
        <p:spPr>
          <a:xfrm rot="5400000">
            <a:off x="1177925" y="1857375"/>
            <a:ext cx="571500" cy="1143000"/>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12" idx="0"/>
          </p:cNvCxnSpPr>
          <p:nvPr/>
        </p:nvCxnSpPr>
        <p:spPr>
          <a:xfrm rot="16200000" flipH="1">
            <a:off x="2392363" y="1785937"/>
            <a:ext cx="571500" cy="1285875"/>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2"/>
            <a:endCxn id="9" idx="0"/>
          </p:cNvCxnSpPr>
          <p:nvPr/>
        </p:nvCxnSpPr>
        <p:spPr>
          <a:xfrm rot="5400000">
            <a:off x="2606676" y="3000375"/>
            <a:ext cx="500062" cy="928687"/>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2"/>
            <a:endCxn id="10" idx="0"/>
          </p:cNvCxnSpPr>
          <p:nvPr/>
        </p:nvCxnSpPr>
        <p:spPr>
          <a:xfrm rot="16200000" flipH="1">
            <a:off x="3535363" y="3000375"/>
            <a:ext cx="500062" cy="928688"/>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0" idx="2"/>
            <a:endCxn id="11" idx="0"/>
          </p:cNvCxnSpPr>
          <p:nvPr/>
        </p:nvCxnSpPr>
        <p:spPr>
          <a:xfrm rot="5400000">
            <a:off x="2570957" y="3607594"/>
            <a:ext cx="1071562" cy="2286000"/>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2"/>
            <a:endCxn id="11" idx="0"/>
          </p:cNvCxnSpPr>
          <p:nvPr/>
        </p:nvCxnSpPr>
        <p:spPr>
          <a:xfrm rot="5400000">
            <a:off x="1642270" y="4536281"/>
            <a:ext cx="1071562" cy="428625"/>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2"/>
            <a:endCxn id="11" idx="0"/>
          </p:cNvCxnSpPr>
          <p:nvPr/>
        </p:nvCxnSpPr>
        <p:spPr>
          <a:xfrm rot="16200000" flipH="1">
            <a:off x="392113" y="3714750"/>
            <a:ext cx="2071687" cy="1071563"/>
          </a:xfrm>
          <a:prstGeom prst="straightConnector1">
            <a:avLst/>
          </a:prstGeom>
          <a:ln w="44450" cap="rnd" cmpd="sng">
            <a:solidFill>
              <a:srgbClr val="FF0000"/>
            </a:solidFill>
            <a:prstDash val="solid"/>
            <a:bevel/>
            <a:headEnd type="stealth"/>
            <a:tailEnd type="none"/>
          </a:ln>
        </p:spPr>
        <p:style>
          <a:lnRef idx="1">
            <a:schemeClr val="accent1"/>
          </a:lnRef>
          <a:fillRef idx="0">
            <a:schemeClr val="accent1"/>
          </a:fillRef>
          <a:effectRef idx="0">
            <a:schemeClr val="accent1"/>
          </a:effectRef>
          <a:fontRef idx="minor">
            <a:schemeClr val="tx1"/>
          </a:fontRef>
        </p:style>
      </p:cxn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22</a:t>
            </a:fld>
            <a:endParaRPr lang="he-IL" dirty="0"/>
          </a:p>
        </p:txBody>
      </p:sp>
    </p:spTree>
    <p:extLst>
      <p:ext uri="{BB962C8B-B14F-4D97-AF65-F5344CB8AC3E}">
        <p14:creationId xmlns:p14="http://schemas.microsoft.com/office/powerpoint/2010/main" val="159679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4339" name="TextBox 5"/>
          <p:cNvSpPr txBox="1">
            <a:spLocks noChangeArrowheads="1"/>
          </p:cNvSpPr>
          <p:nvPr/>
        </p:nvSpPr>
        <p:spPr bwMode="auto">
          <a:xfrm>
            <a:off x="357188" y="1071563"/>
            <a:ext cx="407193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Touch {</a:t>
            </a:r>
          </a:p>
          <a:p>
            <a:pPr algn="l" rtl="0" eaLnBrk="1" hangingPunct="1"/>
            <a:r>
              <a:rPr lang="en-US" dirty="0"/>
              <a:t>         protected:</a:t>
            </a:r>
          </a:p>
          <a:p>
            <a:pPr algn="l" rtl="0" eaLnBrk="1" hangingPunct="1"/>
            <a:r>
              <a:rPr lang="en-US" dirty="0"/>
              <a:t>	Screen screen;</a:t>
            </a:r>
          </a:p>
          <a:p>
            <a:pPr algn="l" rtl="0" eaLnBrk="1" hangingPunct="1"/>
            <a:r>
              <a:rPr lang="en-US" dirty="0"/>
              <a:t>};</a:t>
            </a:r>
          </a:p>
          <a:p>
            <a:pPr algn="l" rtl="0" eaLnBrk="1" hangingPunct="1"/>
            <a:r>
              <a:rPr lang="en-US" dirty="0"/>
              <a:t>class Player : </a:t>
            </a:r>
            <a:r>
              <a:rPr lang="en-US" b="1" dirty="0">
                <a:solidFill>
                  <a:srgbClr val="C00000"/>
                </a:solidFill>
              </a:rPr>
              <a:t>virtual</a:t>
            </a:r>
            <a:r>
              <a:rPr lang="en-US" dirty="0"/>
              <a:t> public Touch {</a:t>
            </a:r>
          </a:p>
          <a:p>
            <a:pPr algn="l" rtl="0" eaLnBrk="1" hangingPunct="1"/>
            <a:r>
              <a:rPr lang="en-US" dirty="0"/>
              <a:t>	int currFileLocation;</a:t>
            </a:r>
          </a:p>
          <a:p>
            <a:pPr algn="l" rtl="0" eaLnBrk="1" hangingPunct="1"/>
            <a:r>
              <a:rPr lang="en-US" dirty="0"/>
              <a:t>         public:</a:t>
            </a:r>
            <a:endParaRPr lang="he-IL" dirty="0"/>
          </a:p>
          <a:p>
            <a:pPr algn="l" rtl="0" eaLnBrk="1" hangingPunct="1"/>
            <a:r>
              <a:rPr lang="en-US" dirty="0"/>
              <a:t>      	File&amp; getNext();</a:t>
            </a:r>
          </a:p>
          <a:p>
            <a:pPr algn="l" rtl="0" eaLnBrk="1" hangingPunct="1"/>
            <a:r>
              <a:rPr lang="en-US" dirty="0"/>
              <a:t>	File&amp; getPrev();</a:t>
            </a:r>
          </a:p>
          <a:p>
            <a:pPr algn="l" rtl="0" eaLnBrk="1" hangingPunct="1"/>
            <a:r>
              <a:rPr lang="en-US" dirty="0"/>
              <a:t>	void play();</a:t>
            </a:r>
          </a:p>
          <a:p>
            <a:pPr algn="l" rtl="0" eaLnBrk="1" hangingPunct="1"/>
            <a:r>
              <a:rPr lang="en-US" dirty="0"/>
              <a:t>	void stop();</a:t>
            </a:r>
          </a:p>
          <a:p>
            <a:pPr algn="l" rtl="0" eaLnBrk="1" hangingPunct="1"/>
            <a:r>
              <a:rPr lang="en-US" dirty="0"/>
              <a:t>};</a:t>
            </a:r>
          </a:p>
          <a:p>
            <a:pPr algn="l" rtl="0" eaLnBrk="1" hangingPunct="1"/>
            <a:r>
              <a:rPr lang="en-US" dirty="0"/>
              <a:t>class VideoPlayer : public Player {</a:t>
            </a:r>
          </a:p>
          <a:p>
            <a:pPr algn="l" rtl="0" eaLnBrk="1" hangingPunct="1"/>
            <a:r>
              <a:rPr lang="en-US" dirty="0"/>
              <a:t>         public:</a:t>
            </a:r>
            <a:endParaRPr lang="he-IL" dirty="0"/>
          </a:p>
          <a:p>
            <a:pPr algn="l" rtl="0" eaLnBrk="1" hangingPunct="1"/>
            <a:r>
              <a:rPr lang="en-US" dirty="0"/>
              <a:t>	void play();</a:t>
            </a:r>
          </a:p>
          <a:p>
            <a:pPr algn="l" rtl="0" eaLnBrk="1" hangingPunct="1"/>
            <a:r>
              <a:rPr lang="en-US" dirty="0"/>
              <a:t>};</a:t>
            </a:r>
          </a:p>
          <a:p>
            <a:pPr algn="l" rtl="0" eaLnBrk="1" hangingPunct="1"/>
            <a:r>
              <a:rPr lang="en-US" dirty="0"/>
              <a:t>class MusicPlayer : public Player {</a:t>
            </a:r>
          </a:p>
          <a:p>
            <a:pPr algn="l" rtl="0" eaLnBrk="1" hangingPunct="1"/>
            <a:r>
              <a:rPr lang="en-US" dirty="0"/>
              <a:t>         public:</a:t>
            </a:r>
            <a:endParaRPr lang="he-IL" dirty="0"/>
          </a:p>
          <a:p>
            <a:pPr algn="l" rtl="0" eaLnBrk="1" hangingPunct="1"/>
            <a:r>
              <a:rPr lang="en-US" dirty="0"/>
              <a:t>	void play();</a:t>
            </a:r>
          </a:p>
          <a:p>
            <a:pPr algn="l" rtl="0" eaLnBrk="1" hangingPunct="1"/>
            <a:r>
              <a:rPr lang="en-US" dirty="0"/>
              <a:t>};</a:t>
            </a:r>
            <a:endParaRPr lang="he-IL" dirty="0"/>
          </a:p>
        </p:txBody>
      </p:sp>
      <p:sp>
        <p:nvSpPr>
          <p:cNvPr id="14340" name="TextBox 6"/>
          <p:cNvSpPr txBox="1">
            <a:spLocks noChangeArrowheads="1"/>
          </p:cNvSpPr>
          <p:nvPr/>
        </p:nvSpPr>
        <p:spPr bwMode="auto">
          <a:xfrm>
            <a:off x="4572000" y="1700213"/>
            <a:ext cx="42862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class Phone: </a:t>
            </a:r>
            <a:r>
              <a:rPr lang="en-US" b="1" dirty="0">
                <a:solidFill>
                  <a:srgbClr val="C00000"/>
                </a:solidFill>
              </a:rPr>
              <a:t>virtual</a:t>
            </a:r>
            <a:r>
              <a:rPr lang="en-US" dirty="0"/>
              <a:t> public Touch {</a:t>
            </a:r>
          </a:p>
          <a:p>
            <a:pPr algn="l" rtl="0" eaLnBrk="1" hangingPunct="1"/>
            <a:r>
              <a:rPr lang="en-US" dirty="0"/>
              <a:t>	// some data members…</a:t>
            </a:r>
          </a:p>
          <a:p>
            <a:pPr algn="l" rtl="0" eaLnBrk="1" hangingPunct="1"/>
            <a:r>
              <a:rPr lang="en-US" dirty="0"/>
              <a:t>         public:</a:t>
            </a:r>
            <a:endParaRPr lang="he-IL" dirty="0"/>
          </a:p>
          <a:p>
            <a:pPr algn="l" rtl="0" eaLnBrk="1" hangingPunct="1"/>
            <a:r>
              <a:rPr lang="en-US" dirty="0"/>
              <a:t>      	void makeCall();</a:t>
            </a:r>
          </a:p>
          <a:p>
            <a:pPr algn="l" rtl="0" eaLnBrk="1" hangingPunct="1"/>
            <a:r>
              <a:rPr lang="en-US" dirty="0"/>
              <a:t>	void answer();</a:t>
            </a:r>
          </a:p>
          <a:p>
            <a:pPr algn="l" rtl="0" eaLnBrk="1" hangingPunct="1"/>
            <a:r>
              <a:rPr lang="en-US" dirty="0"/>
              <a:t>	void sendText();</a:t>
            </a:r>
          </a:p>
          <a:p>
            <a:pPr algn="l" rtl="0" eaLnBrk="1" hangingPunct="1"/>
            <a:r>
              <a:rPr lang="en-US" dirty="0"/>
              <a:t>	void readText();</a:t>
            </a:r>
          </a:p>
          <a:p>
            <a:pPr algn="l" rtl="0" eaLnBrk="1" hangingPunct="1"/>
            <a:r>
              <a:rPr lang="en-US" dirty="0"/>
              <a:t>};</a:t>
            </a:r>
          </a:p>
          <a:p>
            <a:pPr algn="l" rtl="0" eaLnBrk="1" hangingPunct="1"/>
            <a:r>
              <a:rPr lang="en-US" dirty="0"/>
              <a:t/>
            </a:r>
            <a:br>
              <a:rPr lang="en-US" dirty="0"/>
            </a:br>
            <a:r>
              <a:rPr lang="en-US" dirty="0"/>
              <a:t>class </a:t>
            </a:r>
            <a:r>
              <a:rPr lang="en-US" dirty="0" smtClean="0"/>
              <a:t>Smartphone</a:t>
            </a:r>
            <a:r>
              <a:rPr lang="en-US" dirty="0"/>
              <a:t>: public Phone, public VideoPlayer, public MusicPlayer {</a:t>
            </a:r>
          </a:p>
          <a:p>
            <a:pPr algn="l" rtl="0" eaLnBrk="1" hangingPunct="1"/>
            <a:r>
              <a:rPr lang="en-US" dirty="0"/>
              <a:t>	// some data members</a:t>
            </a:r>
          </a:p>
          <a:p>
            <a:pPr algn="l" rtl="0" eaLnBrk="1" hangingPunct="1"/>
            <a:r>
              <a:rPr lang="en-US" dirty="0"/>
              <a:t>	// and methods…</a:t>
            </a:r>
          </a:p>
          <a:p>
            <a:pPr algn="l" rtl="0" eaLnBrk="1" hangingPunct="1"/>
            <a:r>
              <a:rPr lang="en-US" dirty="0"/>
              <a:t>      public:</a:t>
            </a:r>
          </a:p>
          <a:p>
            <a:pPr algn="l" rtl="0" eaLnBrk="1" hangingPunct="1"/>
            <a:r>
              <a:rPr lang="en-US" dirty="0"/>
              <a:t>	homeButtonPressed();</a:t>
            </a:r>
          </a:p>
          <a:p>
            <a:pPr algn="l" rtl="0" eaLnBrk="1" hangingPunct="1"/>
            <a:r>
              <a:rPr lang="en-US" dirty="0"/>
              <a:t>};</a:t>
            </a:r>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23</a:t>
            </a:fld>
            <a:endParaRPr lang="he-IL" dirty="0"/>
          </a:p>
        </p:txBody>
      </p:sp>
    </p:spTree>
    <p:extLst>
      <p:ext uri="{BB962C8B-B14F-4D97-AF65-F5344CB8AC3E}">
        <p14:creationId xmlns:p14="http://schemas.microsoft.com/office/powerpoint/2010/main" val="513889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5363" name="Rectangle 3"/>
          <p:cNvSpPr>
            <a:spLocks noGrp="1"/>
          </p:cNvSpPr>
          <p:nvPr>
            <p:ph type="body" idx="1"/>
          </p:nvPr>
        </p:nvSpPr>
        <p:spPr>
          <a:xfrm>
            <a:off x="642939" y="1643063"/>
            <a:ext cx="8015286" cy="849833"/>
          </a:xfrm>
        </p:spPr>
        <p:txBody>
          <a:bodyPr/>
          <a:lstStyle/>
          <a:p>
            <a:pPr>
              <a:lnSpc>
                <a:spcPct val="90000"/>
              </a:lnSpc>
              <a:buFont typeface="Arial" charset="0"/>
              <a:buChar char="•"/>
            </a:pPr>
            <a:r>
              <a:rPr lang="he-IL" dirty="0" smtClean="0"/>
              <a:t>איך הדבר קורה בפועל?</a:t>
            </a:r>
          </a:p>
          <a:p>
            <a:pPr lvl="1">
              <a:lnSpc>
                <a:spcPct val="90000"/>
              </a:lnSpc>
              <a:buFont typeface="Arial" charset="0"/>
              <a:buChar char="•"/>
            </a:pPr>
            <a:r>
              <a:rPr lang="he-IL" dirty="0" smtClean="0"/>
              <a:t>בירושה רגילה, כאשר המחלקה נוצרת, הבנאי של המחלקה היורשת קורא קודם כל לבנאי של מחלקת האב ע"מ ליצור את אובייקט האב המוכל בתוך המחלקה היורשת.</a:t>
            </a:r>
          </a:p>
          <a:p>
            <a:pPr lvl="1">
              <a:lnSpc>
                <a:spcPct val="90000"/>
              </a:lnSpc>
              <a:buFont typeface="Arial" charset="0"/>
              <a:buChar char="•"/>
            </a:pPr>
            <a:r>
              <a:rPr lang="he-IL" dirty="0" smtClean="0"/>
              <a:t>בירושה ווירטואלית, במקום לקרוא לבנאי של האבא לפני שהיא קוראת לבנאי שלה – היא מצפה לקבל מצביע אל אובייקט מסוג האבא שכבר קיים. מכאן והלאה המחלקה היורשת תתייחס לאובייקט המוצבע בתור אובייקט האבא שאמור להיות מוכל בתוכה.</a:t>
            </a:r>
          </a:p>
          <a:p>
            <a:pPr lvl="1">
              <a:lnSpc>
                <a:spcPct val="90000"/>
              </a:lnSpc>
              <a:buFont typeface="Arial" charset="0"/>
              <a:buChar char="•"/>
            </a:pPr>
            <a:r>
              <a:rPr lang="he-IL" dirty="0" smtClean="0"/>
              <a:t>המשמעות היא שהאובייקט ברמה התחתונה אמור לקרוא לבנאי של האב הקדמון שממנו מתבצעת ירושה ווירטואלית לפני שהוא קורא לבנאי של האבא שלו. את האובייקט שנוצר כל בנאי יעביר לבנאי של האבא שלו עד שיגיעו למחלקה שבה בוצעה הירושה הווירטואלית.</a:t>
            </a:r>
          </a:p>
          <a:p>
            <a:pPr>
              <a:lnSpc>
                <a:spcPct val="90000"/>
              </a:lnSpc>
              <a:buFont typeface="Arial" charset="0"/>
              <a:buChar char="•"/>
            </a:pPr>
            <a:endParaRPr lang="he-IL" dirty="0" smtClean="0"/>
          </a:p>
        </p:txBody>
      </p:sp>
      <p:sp>
        <p:nvSpPr>
          <p:cNvPr id="71" name="Rectangle 70"/>
          <p:cNvSpPr/>
          <p:nvPr/>
        </p:nvSpPr>
        <p:spPr>
          <a:xfrm>
            <a:off x="571500" y="500063"/>
            <a:ext cx="428625"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T</a:t>
            </a:r>
            <a:endParaRPr lang="he-IL" dirty="0"/>
          </a:p>
        </p:txBody>
      </p:sp>
      <p:sp>
        <p:nvSpPr>
          <p:cNvPr id="72" name="Rectangle 71"/>
          <p:cNvSpPr/>
          <p:nvPr/>
        </p:nvSpPr>
        <p:spPr>
          <a:xfrm>
            <a:off x="142875" y="1071563"/>
            <a:ext cx="500063"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Ph</a:t>
            </a:r>
            <a:endParaRPr lang="he-IL" dirty="0"/>
          </a:p>
        </p:txBody>
      </p:sp>
      <p:sp>
        <p:nvSpPr>
          <p:cNvPr id="73" name="Rectangle 72"/>
          <p:cNvSpPr/>
          <p:nvPr/>
        </p:nvSpPr>
        <p:spPr>
          <a:xfrm>
            <a:off x="571500" y="1571625"/>
            <a:ext cx="50006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VP</a:t>
            </a:r>
            <a:endParaRPr lang="he-IL" dirty="0"/>
          </a:p>
        </p:txBody>
      </p:sp>
      <p:sp>
        <p:nvSpPr>
          <p:cNvPr id="74" name="Rectangle 73"/>
          <p:cNvSpPr/>
          <p:nvPr/>
        </p:nvSpPr>
        <p:spPr>
          <a:xfrm>
            <a:off x="1285875" y="1571625"/>
            <a:ext cx="5715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MP</a:t>
            </a:r>
            <a:endParaRPr lang="he-IL" dirty="0"/>
          </a:p>
        </p:txBody>
      </p:sp>
      <p:sp>
        <p:nvSpPr>
          <p:cNvPr id="75" name="Rectangle 74"/>
          <p:cNvSpPr/>
          <p:nvPr/>
        </p:nvSpPr>
        <p:spPr>
          <a:xfrm>
            <a:off x="285750" y="2286000"/>
            <a:ext cx="5715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smtClean="0"/>
              <a:t>SP</a:t>
            </a:r>
            <a:endParaRPr lang="he-IL" dirty="0"/>
          </a:p>
        </p:txBody>
      </p:sp>
      <p:sp>
        <p:nvSpPr>
          <p:cNvPr id="76" name="Rectangle 75"/>
          <p:cNvSpPr/>
          <p:nvPr/>
        </p:nvSpPr>
        <p:spPr>
          <a:xfrm>
            <a:off x="1000125" y="1071563"/>
            <a:ext cx="428625"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Pl</a:t>
            </a:r>
            <a:endParaRPr lang="he-IL" dirty="0"/>
          </a:p>
        </p:txBody>
      </p:sp>
      <p:cxnSp>
        <p:nvCxnSpPr>
          <p:cNvPr id="77" name="Straight Arrow Connector 76"/>
          <p:cNvCxnSpPr>
            <a:stCxn id="71" idx="2"/>
            <a:endCxn id="72" idx="0"/>
          </p:cNvCxnSpPr>
          <p:nvPr/>
        </p:nvCxnSpPr>
        <p:spPr>
          <a:xfrm rot="5400000">
            <a:off x="481806" y="767557"/>
            <a:ext cx="214313" cy="393700"/>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1" idx="2"/>
            <a:endCxn id="76" idx="0"/>
          </p:cNvCxnSpPr>
          <p:nvPr/>
        </p:nvCxnSpPr>
        <p:spPr>
          <a:xfrm rot="16200000" flipH="1">
            <a:off x="892969" y="750094"/>
            <a:ext cx="214313" cy="428625"/>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74" idx="2"/>
            <a:endCxn id="75" idx="0"/>
          </p:cNvCxnSpPr>
          <p:nvPr/>
        </p:nvCxnSpPr>
        <p:spPr>
          <a:xfrm rot="5400000">
            <a:off x="892969" y="1607344"/>
            <a:ext cx="357187" cy="1000125"/>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3" idx="2"/>
            <a:endCxn id="75" idx="0"/>
          </p:cNvCxnSpPr>
          <p:nvPr/>
        </p:nvCxnSpPr>
        <p:spPr>
          <a:xfrm rot="5400000">
            <a:off x="517525" y="1982788"/>
            <a:ext cx="357187" cy="249238"/>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2" idx="2"/>
            <a:endCxn id="75" idx="0"/>
          </p:cNvCxnSpPr>
          <p:nvPr/>
        </p:nvCxnSpPr>
        <p:spPr>
          <a:xfrm rot="16200000" flipH="1">
            <a:off x="53182" y="1767681"/>
            <a:ext cx="857250" cy="179387"/>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76" idx="2"/>
            <a:endCxn id="73" idx="0"/>
          </p:cNvCxnSpPr>
          <p:nvPr/>
        </p:nvCxnSpPr>
        <p:spPr>
          <a:xfrm rot="5400000">
            <a:off x="946150" y="1303338"/>
            <a:ext cx="142875" cy="393700"/>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76" idx="2"/>
            <a:endCxn id="74" idx="0"/>
          </p:cNvCxnSpPr>
          <p:nvPr/>
        </p:nvCxnSpPr>
        <p:spPr>
          <a:xfrm rot="16200000" flipH="1">
            <a:off x="1321594" y="1321594"/>
            <a:ext cx="142875" cy="357187"/>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24</a:t>
            </a:fld>
            <a:endParaRPr lang="he-IL" dirty="0"/>
          </a:p>
        </p:txBody>
      </p:sp>
    </p:spTree>
    <p:extLst>
      <p:ext uri="{BB962C8B-B14F-4D97-AF65-F5344CB8AC3E}">
        <p14:creationId xmlns:p14="http://schemas.microsoft.com/office/powerpoint/2010/main" val="1103512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714375"/>
            <a:ext cx="8229600" cy="1066800"/>
          </a:xfrm>
        </p:spPr>
        <p:txBody>
          <a:bodyPr/>
          <a:lstStyle/>
          <a:p>
            <a:pPr algn="r"/>
            <a:r>
              <a:rPr lang="he-IL" b="1" dirty="0" smtClean="0"/>
              <a:t>ירושה מרובה - דוגמא</a:t>
            </a:r>
            <a:endParaRPr lang="en-US" b="1" dirty="0" smtClean="0">
              <a:cs typeface="Arial" pitchFamily="34" charset="0"/>
            </a:endParaRPr>
          </a:p>
        </p:txBody>
      </p:sp>
      <p:sp>
        <p:nvSpPr>
          <p:cNvPr id="15363" name="Rectangle 3"/>
          <p:cNvSpPr>
            <a:spLocks noGrp="1"/>
          </p:cNvSpPr>
          <p:nvPr>
            <p:ph type="body" idx="1"/>
          </p:nvPr>
        </p:nvSpPr>
        <p:spPr>
          <a:xfrm>
            <a:off x="2699791" y="1643063"/>
            <a:ext cx="5958433" cy="849833"/>
          </a:xfrm>
        </p:spPr>
        <p:txBody>
          <a:bodyPr/>
          <a:lstStyle/>
          <a:p>
            <a:pPr>
              <a:lnSpc>
                <a:spcPct val="90000"/>
              </a:lnSpc>
              <a:buNone/>
            </a:pPr>
            <a:r>
              <a:rPr lang="he-IL" dirty="0" smtClean="0"/>
              <a:t>כיצד ייראה האובייקט </a:t>
            </a:r>
            <a:r>
              <a:rPr lang="en-US" dirty="0" smtClean="0">
                <a:cs typeface="Times New Roman" pitchFamily="18" charset="0"/>
              </a:rPr>
              <a:t>SPhone</a:t>
            </a:r>
            <a:r>
              <a:rPr lang="he-IL" dirty="0" smtClean="0"/>
              <a:t>?</a:t>
            </a:r>
          </a:p>
        </p:txBody>
      </p:sp>
      <p:sp>
        <p:nvSpPr>
          <p:cNvPr id="5" name="Rectangle 4"/>
          <p:cNvSpPr/>
          <p:nvPr/>
        </p:nvSpPr>
        <p:spPr>
          <a:xfrm>
            <a:off x="1000125" y="2571750"/>
            <a:ext cx="7286625" cy="400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smtClean="0"/>
              <a:t>SmartPhone</a:t>
            </a:r>
            <a:endParaRPr lang="he-IL" dirty="0"/>
          </a:p>
        </p:txBody>
      </p:sp>
      <p:sp>
        <p:nvSpPr>
          <p:cNvPr id="7" name="Rectangle 6"/>
          <p:cNvSpPr/>
          <p:nvPr/>
        </p:nvSpPr>
        <p:spPr>
          <a:xfrm>
            <a:off x="1000125" y="3429001"/>
            <a:ext cx="3000375" cy="20716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t>Phone</a:t>
            </a:r>
            <a:endParaRPr lang="he-IL" dirty="0"/>
          </a:p>
        </p:txBody>
      </p:sp>
      <p:sp>
        <p:nvSpPr>
          <p:cNvPr id="15" name="Rectangle 14"/>
          <p:cNvSpPr/>
          <p:nvPr/>
        </p:nvSpPr>
        <p:spPr>
          <a:xfrm>
            <a:off x="4000500" y="3429000"/>
            <a:ext cx="2143125" cy="3143249"/>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t>VideoPlayer</a:t>
            </a:r>
            <a:endParaRPr lang="he-IL" dirty="0"/>
          </a:p>
        </p:txBody>
      </p:sp>
      <p:sp>
        <p:nvSpPr>
          <p:cNvPr id="16" name="Rectangle 15"/>
          <p:cNvSpPr/>
          <p:nvPr/>
        </p:nvSpPr>
        <p:spPr>
          <a:xfrm>
            <a:off x="4000500" y="4214812"/>
            <a:ext cx="2143125" cy="2357437"/>
          </a:xfrm>
          <a:prstGeom prst="rect">
            <a:avLst/>
          </a:prstGeom>
          <a:solidFill>
            <a:srgbClr val="F48704"/>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solidFill>
                  <a:schemeClr val="tx1">
                    <a:lumMod val="75000"/>
                    <a:lumOff val="25000"/>
                  </a:schemeClr>
                </a:solidFill>
              </a:rPr>
              <a:t>Player</a:t>
            </a:r>
          </a:p>
        </p:txBody>
      </p:sp>
      <p:sp>
        <p:nvSpPr>
          <p:cNvPr id="17" name="Rectangle 16"/>
          <p:cNvSpPr/>
          <p:nvPr/>
        </p:nvSpPr>
        <p:spPr>
          <a:xfrm>
            <a:off x="6143625" y="3429000"/>
            <a:ext cx="2143125" cy="3143249"/>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t>MusicPlayer</a:t>
            </a:r>
            <a:endParaRPr lang="he-IL" dirty="0"/>
          </a:p>
        </p:txBody>
      </p:sp>
      <p:sp>
        <p:nvSpPr>
          <p:cNvPr id="18" name="Rectangle 17"/>
          <p:cNvSpPr/>
          <p:nvPr/>
        </p:nvSpPr>
        <p:spPr>
          <a:xfrm>
            <a:off x="6143625" y="4214813"/>
            <a:ext cx="2143125" cy="2357437"/>
          </a:xfrm>
          <a:prstGeom prst="rect">
            <a:avLst/>
          </a:prstGeom>
          <a:solidFill>
            <a:srgbClr val="F48704"/>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solidFill>
                  <a:schemeClr val="tx1">
                    <a:lumMod val="75000"/>
                    <a:lumOff val="25000"/>
                  </a:schemeClr>
                </a:solidFill>
              </a:rPr>
              <a:t>Player</a:t>
            </a:r>
          </a:p>
        </p:txBody>
      </p:sp>
      <p:sp>
        <p:nvSpPr>
          <p:cNvPr id="19" name="Rectangle 18"/>
          <p:cNvSpPr/>
          <p:nvPr/>
        </p:nvSpPr>
        <p:spPr>
          <a:xfrm>
            <a:off x="1000125" y="5500688"/>
            <a:ext cx="7286625" cy="1071562"/>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solidFill>
                  <a:schemeClr val="tx1">
                    <a:lumMod val="75000"/>
                    <a:lumOff val="25000"/>
                  </a:schemeClr>
                </a:solidFill>
              </a:rPr>
              <a:t>Touch</a:t>
            </a:r>
          </a:p>
        </p:txBody>
      </p:sp>
      <p:sp>
        <p:nvSpPr>
          <p:cNvPr id="21" name="Rectangle 20"/>
          <p:cNvSpPr/>
          <p:nvPr/>
        </p:nvSpPr>
        <p:spPr>
          <a:xfrm>
            <a:off x="4448094" y="4701455"/>
            <a:ext cx="1285875" cy="5357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solidFill>
                  <a:schemeClr val="tx1">
                    <a:lumMod val="75000"/>
                    <a:lumOff val="25000"/>
                  </a:schemeClr>
                </a:solidFill>
              </a:rPr>
              <a:t>Touch*</a:t>
            </a:r>
          </a:p>
        </p:txBody>
      </p:sp>
      <p:sp>
        <p:nvSpPr>
          <p:cNvPr id="22" name="Rectangle 21"/>
          <p:cNvSpPr/>
          <p:nvPr/>
        </p:nvSpPr>
        <p:spPr>
          <a:xfrm>
            <a:off x="6496651" y="4701454"/>
            <a:ext cx="1285875" cy="5357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solidFill>
                  <a:schemeClr val="tx1">
                    <a:lumMod val="75000"/>
                    <a:lumOff val="25000"/>
                  </a:schemeClr>
                </a:solidFill>
              </a:rPr>
              <a:t>Touch*</a:t>
            </a:r>
          </a:p>
        </p:txBody>
      </p:sp>
      <p:sp>
        <p:nvSpPr>
          <p:cNvPr id="23" name="Rectangle 22"/>
          <p:cNvSpPr/>
          <p:nvPr/>
        </p:nvSpPr>
        <p:spPr>
          <a:xfrm>
            <a:off x="1714500" y="4214813"/>
            <a:ext cx="1285875" cy="6429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solidFill>
                  <a:schemeClr val="tx1">
                    <a:lumMod val="75000"/>
                    <a:lumOff val="25000"/>
                  </a:schemeClr>
                </a:solidFill>
              </a:rPr>
              <a:t>Touch*</a:t>
            </a:r>
          </a:p>
        </p:txBody>
      </p:sp>
      <p:cxnSp>
        <p:nvCxnSpPr>
          <p:cNvPr id="25" name="Curved Connector 24"/>
          <p:cNvCxnSpPr/>
          <p:nvPr/>
        </p:nvCxnSpPr>
        <p:spPr>
          <a:xfrm rot="16200000" flipH="1">
            <a:off x="2344028" y="4585407"/>
            <a:ext cx="1161260" cy="1134443"/>
          </a:xfrm>
          <a:prstGeom prst="curved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3" name="Curved Connector 32"/>
          <p:cNvCxnSpPr/>
          <p:nvPr/>
        </p:nvCxnSpPr>
        <p:spPr>
          <a:xfrm rot="5400000">
            <a:off x="4709645" y="5363046"/>
            <a:ext cx="732632" cy="7798"/>
          </a:xfrm>
          <a:prstGeom prst="curved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4" name="Curved Connector 33"/>
          <p:cNvCxnSpPr/>
          <p:nvPr/>
        </p:nvCxnSpPr>
        <p:spPr>
          <a:xfrm rot="5400000">
            <a:off x="6415806" y="5081468"/>
            <a:ext cx="804641" cy="642950"/>
          </a:xfrm>
          <a:prstGeom prst="curved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sp>
        <p:nvSpPr>
          <p:cNvPr id="71" name="Rectangle 70"/>
          <p:cNvSpPr/>
          <p:nvPr/>
        </p:nvSpPr>
        <p:spPr>
          <a:xfrm>
            <a:off x="571500" y="500063"/>
            <a:ext cx="428625"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T</a:t>
            </a:r>
            <a:endParaRPr lang="he-IL" dirty="0"/>
          </a:p>
        </p:txBody>
      </p:sp>
      <p:sp>
        <p:nvSpPr>
          <p:cNvPr id="72" name="Rectangle 71"/>
          <p:cNvSpPr/>
          <p:nvPr/>
        </p:nvSpPr>
        <p:spPr>
          <a:xfrm>
            <a:off x="142875" y="1071563"/>
            <a:ext cx="500063"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Ph</a:t>
            </a:r>
            <a:endParaRPr lang="he-IL" dirty="0"/>
          </a:p>
        </p:txBody>
      </p:sp>
      <p:sp>
        <p:nvSpPr>
          <p:cNvPr id="73" name="Rectangle 72"/>
          <p:cNvSpPr/>
          <p:nvPr/>
        </p:nvSpPr>
        <p:spPr>
          <a:xfrm>
            <a:off x="571500" y="1571625"/>
            <a:ext cx="50006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VP</a:t>
            </a:r>
            <a:endParaRPr lang="he-IL" dirty="0"/>
          </a:p>
        </p:txBody>
      </p:sp>
      <p:sp>
        <p:nvSpPr>
          <p:cNvPr id="74" name="Rectangle 73"/>
          <p:cNvSpPr/>
          <p:nvPr/>
        </p:nvSpPr>
        <p:spPr>
          <a:xfrm>
            <a:off x="1285875" y="1571625"/>
            <a:ext cx="5715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MP</a:t>
            </a:r>
            <a:endParaRPr lang="he-IL" dirty="0"/>
          </a:p>
        </p:txBody>
      </p:sp>
      <p:sp>
        <p:nvSpPr>
          <p:cNvPr id="75" name="Rectangle 74"/>
          <p:cNvSpPr/>
          <p:nvPr/>
        </p:nvSpPr>
        <p:spPr>
          <a:xfrm>
            <a:off x="285750" y="2286000"/>
            <a:ext cx="571500"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smtClean="0"/>
              <a:t>SP</a:t>
            </a:r>
            <a:endParaRPr lang="he-IL" dirty="0"/>
          </a:p>
        </p:txBody>
      </p:sp>
      <p:sp>
        <p:nvSpPr>
          <p:cNvPr id="76" name="Rectangle 75"/>
          <p:cNvSpPr/>
          <p:nvPr/>
        </p:nvSpPr>
        <p:spPr>
          <a:xfrm>
            <a:off x="1000125" y="1071563"/>
            <a:ext cx="428625"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dirty="0"/>
              <a:t>Pl</a:t>
            </a:r>
            <a:endParaRPr lang="he-IL" dirty="0"/>
          </a:p>
        </p:txBody>
      </p:sp>
      <p:cxnSp>
        <p:nvCxnSpPr>
          <p:cNvPr id="77" name="Straight Arrow Connector 76"/>
          <p:cNvCxnSpPr>
            <a:stCxn id="71" idx="2"/>
            <a:endCxn id="72" idx="0"/>
          </p:cNvCxnSpPr>
          <p:nvPr/>
        </p:nvCxnSpPr>
        <p:spPr>
          <a:xfrm rot="5400000">
            <a:off x="481806" y="767557"/>
            <a:ext cx="214313" cy="393700"/>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1" idx="2"/>
            <a:endCxn id="76" idx="0"/>
          </p:cNvCxnSpPr>
          <p:nvPr/>
        </p:nvCxnSpPr>
        <p:spPr>
          <a:xfrm rot="16200000" flipH="1">
            <a:off x="892969" y="750094"/>
            <a:ext cx="214313" cy="428625"/>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74" idx="2"/>
            <a:endCxn id="75" idx="0"/>
          </p:cNvCxnSpPr>
          <p:nvPr/>
        </p:nvCxnSpPr>
        <p:spPr>
          <a:xfrm rot="5400000">
            <a:off x="892969" y="1607344"/>
            <a:ext cx="357187" cy="1000125"/>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3" idx="2"/>
            <a:endCxn id="75" idx="0"/>
          </p:cNvCxnSpPr>
          <p:nvPr/>
        </p:nvCxnSpPr>
        <p:spPr>
          <a:xfrm rot="5400000">
            <a:off x="517525" y="1982788"/>
            <a:ext cx="357187" cy="249238"/>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2" idx="2"/>
            <a:endCxn id="75" idx="0"/>
          </p:cNvCxnSpPr>
          <p:nvPr/>
        </p:nvCxnSpPr>
        <p:spPr>
          <a:xfrm rot="16200000" flipH="1">
            <a:off x="53182" y="1767681"/>
            <a:ext cx="857250" cy="179387"/>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76" idx="2"/>
            <a:endCxn id="73" idx="0"/>
          </p:cNvCxnSpPr>
          <p:nvPr/>
        </p:nvCxnSpPr>
        <p:spPr>
          <a:xfrm rot="5400000">
            <a:off x="946150" y="1303338"/>
            <a:ext cx="142875" cy="393700"/>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76" idx="2"/>
            <a:endCxn id="74" idx="0"/>
          </p:cNvCxnSpPr>
          <p:nvPr/>
        </p:nvCxnSpPr>
        <p:spPr>
          <a:xfrm rot="16200000" flipH="1">
            <a:off x="1321594" y="1321594"/>
            <a:ext cx="142875" cy="357187"/>
          </a:xfrm>
          <a:prstGeom prst="straightConnector1">
            <a:avLst/>
          </a:prstGeom>
          <a:ln w="28575" cap="rnd" cmpd="sng">
            <a:solidFill>
              <a:srgbClr val="FF0000"/>
            </a:solidFill>
            <a:prstDash val="solid"/>
            <a:bevel/>
            <a:headEnd type="triangle"/>
            <a:tailEnd type="non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036218" y="5919691"/>
            <a:ext cx="1214437" cy="5715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lstStyle/>
          <a:p>
            <a:pPr algn="l">
              <a:defRPr/>
            </a:pPr>
            <a:r>
              <a:rPr lang="en-US" dirty="0"/>
              <a:t>Screen</a:t>
            </a:r>
            <a:endParaRPr lang="he-IL"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25</a:t>
            </a:fld>
            <a:endParaRPr lang="he-IL" dirty="0"/>
          </a:p>
        </p:txBody>
      </p:sp>
    </p:spTree>
    <p:extLst>
      <p:ext uri="{BB962C8B-B14F-4D97-AF65-F5344CB8AC3E}">
        <p14:creationId xmlns:p14="http://schemas.microsoft.com/office/powerpoint/2010/main" val="347585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5"/>
                                        </p:tgtEl>
                                        <p:attrNameLst>
                                          <p:attrName>style.color</p:attrName>
                                        </p:attrNameLst>
                                      </p:cBhvr>
                                      <p:by>
                                        <p:hsl h="0" s="12549" l="25098"/>
                                      </p:by>
                                    </p:animClr>
                                    <p:animClr clrSpc="hsl" dir="cw">
                                      <p:cBhvr>
                                        <p:cTn id="7" dur="500" fill="hold"/>
                                        <p:tgtEl>
                                          <p:spTgt spid="75"/>
                                        </p:tgtEl>
                                        <p:attrNameLst>
                                          <p:attrName>fillcolor</p:attrName>
                                        </p:attrNameLst>
                                      </p:cBhvr>
                                      <p:by>
                                        <p:hsl h="0" s="12549" l="25098"/>
                                      </p:by>
                                    </p:animClr>
                                    <p:animClr clrSpc="hsl" dir="cw">
                                      <p:cBhvr>
                                        <p:cTn id="8" dur="500" fill="hold"/>
                                        <p:tgtEl>
                                          <p:spTgt spid="75"/>
                                        </p:tgtEl>
                                        <p:attrNameLst>
                                          <p:attrName>stroke.color</p:attrName>
                                        </p:attrNameLst>
                                      </p:cBhvr>
                                      <p:by>
                                        <p:hsl h="0" s="12549" l="25098"/>
                                      </p:by>
                                    </p:animClr>
                                    <p:set>
                                      <p:cBhvr>
                                        <p:cTn id="9" dur="500" fill="hold"/>
                                        <p:tgtEl>
                                          <p:spTgt spid="7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mph" presetSubtype="0" fill="hold" grpId="5" nodeType="clickEffect">
                                  <p:stCondLst>
                                    <p:cond delay="0"/>
                                  </p:stCondLst>
                                  <p:childTnLst>
                                    <p:animClr clrSpc="hsl" dir="cw">
                                      <p:cBhvr override="childStyle">
                                        <p:cTn id="13" dur="500" fill="hold"/>
                                        <p:tgtEl>
                                          <p:spTgt spid="75"/>
                                        </p:tgtEl>
                                        <p:attrNameLst>
                                          <p:attrName>style.color</p:attrName>
                                        </p:attrNameLst>
                                      </p:cBhvr>
                                      <p:by>
                                        <p:hsl h="0" s="-12549" l="-25098"/>
                                      </p:by>
                                    </p:animClr>
                                    <p:animClr clrSpc="hsl" dir="cw">
                                      <p:cBhvr>
                                        <p:cTn id="14" dur="500" fill="hold"/>
                                        <p:tgtEl>
                                          <p:spTgt spid="75"/>
                                        </p:tgtEl>
                                        <p:attrNameLst>
                                          <p:attrName>fillcolor</p:attrName>
                                        </p:attrNameLst>
                                      </p:cBhvr>
                                      <p:by>
                                        <p:hsl h="0" s="-12549" l="-25098"/>
                                      </p:by>
                                    </p:animClr>
                                    <p:animClr clrSpc="hsl" dir="cw">
                                      <p:cBhvr>
                                        <p:cTn id="15" dur="500" fill="hold"/>
                                        <p:tgtEl>
                                          <p:spTgt spid="75"/>
                                        </p:tgtEl>
                                        <p:attrNameLst>
                                          <p:attrName>stroke.color</p:attrName>
                                        </p:attrNameLst>
                                      </p:cBhvr>
                                      <p:by>
                                        <p:hsl h="0" s="-12549" l="-25098"/>
                                      </p:by>
                                    </p:animClr>
                                    <p:set>
                                      <p:cBhvr>
                                        <p:cTn id="16" dur="500" fill="hold"/>
                                        <p:tgtEl>
                                          <p:spTgt spid="75"/>
                                        </p:tgtEl>
                                        <p:attrNameLst>
                                          <p:attrName>fill.type</p:attrName>
                                        </p:attrNameLst>
                                      </p:cBhvr>
                                      <p:to>
                                        <p:strVal val="solid"/>
                                      </p:to>
                                    </p:set>
                                  </p:childTnLst>
                                </p:cTn>
                              </p:par>
                              <p:par>
                                <p:cTn id="17" presetID="30" presetClass="emph" presetSubtype="0" fill="hold" grpId="0" nodeType="withEffect">
                                  <p:stCondLst>
                                    <p:cond delay="0"/>
                                  </p:stCondLst>
                                  <p:childTnLst>
                                    <p:animClr clrSpc="hsl" dir="cw">
                                      <p:cBhvr override="childStyle">
                                        <p:cTn id="18" dur="500" fill="hold"/>
                                        <p:tgtEl>
                                          <p:spTgt spid="71"/>
                                        </p:tgtEl>
                                        <p:attrNameLst>
                                          <p:attrName>style.color</p:attrName>
                                        </p:attrNameLst>
                                      </p:cBhvr>
                                      <p:by>
                                        <p:hsl h="0" s="12549" l="25098"/>
                                      </p:by>
                                    </p:animClr>
                                    <p:animClr clrSpc="hsl" dir="cw">
                                      <p:cBhvr>
                                        <p:cTn id="19" dur="500" fill="hold"/>
                                        <p:tgtEl>
                                          <p:spTgt spid="71"/>
                                        </p:tgtEl>
                                        <p:attrNameLst>
                                          <p:attrName>fillcolor</p:attrName>
                                        </p:attrNameLst>
                                      </p:cBhvr>
                                      <p:by>
                                        <p:hsl h="0" s="12549" l="25098"/>
                                      </p:by>
                                    </p:animClr>
                                    <p:animClr clrSpc="hsl" dir="cw">
                                      <p:cBhvr>
                                        <p:cTn id="20" dur="500" fill="hold"/>
                                        <p:tgtEl>
                                          <p:spTgt spid="71"/>
                                        </p:tgtEl>
                                        <p:attrNameLst>
                                          <p:attrName>stroke.color</p:attrName>
                                        </p:attrNameLst>
                                      </p:cBhvr>
                                      <p:by>
                                        <p:hsl h="0" s="12549" l="25098"/>
                                      </p:by>
                                    </p:animClr>
                                    <p:set>
                                      <p:cBhvr>
                                        <p:cTn id="21" dur="500" fill="hold"/>
                                        <p:tgtEl>
                                          <p:spTgt spid="71"/>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mph" presetSubtype="0" fill="hold" grpId="1" nodeType="clickEffect">
                                  <p:stCondLst>
                                    <p:cond delay="0"/>
                                  </p:stCondLst>
                                  <p:childTnLst>
                                    <p:animClr clrSpc="hsl" dir="cw">
                                      <p:cBhvr override="childStyle">
                                        <p:cTn id="31" dur="500" fill="hold"/>
                                        <p:tgtEl>
                                          <p:spTgt spid="71"/>
                                        </p:tgtEl>
                                        <p:attrNameLst>
                                          <p:attrName>style.color</p:attrName>
                                        </p:attrNameLst>
                                      </p:cBhvr>
                                      <p:by>
                                        <p:hsl h="0" s="-12549" l="-25098"/>
                                      </p:by>
                                    </p:animClr>
                                    <p:animClr clrSpc="hsl" dir="cw">
                                      <p:cBhvr>
                                        <p:cTn id="32" dur="500" fill="hold"/>
                                        <p:tgtEl>
                                          <p:spTgt spid="71"/>
                                        </p:tgtEl>
                                        <p:attrNameLst>
                                          <p:attrName>fillcolor</p:attrName>
                                        </p:attrNameLst>
                                      </p:cBhvr>
                                      <p:by>
                                        <p:hsl h="0" s="-12549" l="-25098"/>
                                      </p:by>
                                    </p:animClr>
                                    <p:animClr clrSpc="hsl" dir="cw">
                                      <p:cBhvr>
                                        <p:cTn id="33" dur="500" fill="hold"/>
                                        <p:tgtEl>
                                          <p:spTgt spid="71"/>
                                        </p:tgtEl>
                                        <p:attrNameLst>
                                          <p:attrName>stroke.color</p:attrName>
                                        </p:attrNameLst>
                                      </p:cBhvr>
                                      <p:by>
                                        <p:hsl h="0" s="-12549" l="-25098"/>
                                      </p:by>
                                    </p:animClr>
                                    <p:set>
                                      <p:cBhvr>
                                        <p:cTn id="34" dur="500" fill="hold"/>
                                        <p:tgtEl>
                                          <p:spTgt spid="71"/>
                                        </p:tgtEl>
                                        <p:attrNameLst>
                                          <p:attrName>fill.type</p:attrName>
                                        </p:attrNameLst>
                                      </p:cBhvr>
                                      <p:to>
                                        <p:strVal val="solid"/>
                                      </p:to>
                                    </p:set>
                                  </p:childTnLst>
                                </p:cTn>
                              </p:par>
                              <p:par>
                                <p:cTn id="35" presetID="30" presetClass="emph" presetSubtype="0" fill="hold" grpId="1" nodeType="withEffect">
                                  <p:stCondLst>
                                    <p:cond delay="0"/>
                                  </p:stCondLst>
                                  <p:childTnLst>
                                    <p:animClr clrSpc="hsl" dir="cw">
                                      <p:cBhvr override="childStyle">
                                        <p:cTn id="36" dur="500" fill="hold"/>
                                        <p:tgtEl>
                                          <p:spTgt spid="75"/>
                                        </p:tgtEl>
                                        <p:attrNameLst>
                                          <p:attrName>style.color</p:attrName>
                                        </p:attrNameLst>
                                      </p:cBhvr>
                                      <p:by>
                                        <p:hsl h="0" s="12549" l="25098"/>
                                      </p:by>
                                    </p:animClr>
                                    <p:animClr clrSpc="hsl" dir="cw">
                                      <p:cBhvr>
                                        <p:cTn id="37" dur="500" fill="hold"/>
                                        <p:tgtEl>
                                          <p:spTgt spid="75"/>
                                        </p:tgtEl>
                                        <p:attrNameLst>
                                          <p:attrName>fillcolor</p:attrName>
                                        </p:attrNameLst>
                                      </p:cBhvr>
                                      <p:by>
                                        <p:hsl h="0" s="12549" l="25098"/>
                                      </p:by>
                                    </p:animClr>
                                    <p:animClr clrSpc="hsl" dir="cw">
                                      <p:cBhvr>
                                        <p:cTn id="38" dur="500" fill="hold"/>
                                        <p:tgtEl>
                                          <p:spTgt spid="75"/>
                                        </p:tgtEl>
                                        <p:attrNameLst>
                                          <p:attrName>stroke.color</p:attrName>
                                        </p:attrNameLst>
                                      </p:cBhvr>
                                      <p:by>
                                        <p:hsl h="0" s="12549" l="25098"/>
                                      </p:by>
                                    </p:animClr>
                                    <p:set>
                                      <p:cBhvr>
                                        <p:cTn id="39" dur="500" fill="hold"/>
                                        <p:tgtEl>
                                          <p:spTgt spid="75"/>
                                        </p:tgtEl>
                                        <p:attrNameLst>
                                          <p:attrName>fill.type</p:attrName>
                                        </p:attrNameLst>
                                      </p:cBhvr>
                                      <p:to>
                                        <p:strVal val="solid"/>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mph" presetSubtype="0" fill="hold" grpId="6" nodeType="clickEffect">
                                  <p:stCondLst>
                                    <p:cond delay="0"/>
                                  </p:stCondLst>
                                  <p:childTnLst>
                                    <p:animClr clrSpc="hsl" dir="cw">
                                      <p:cBhvr override="childStyle">
                                        <p:cTn id="43" dur="500" fill="hold"/>
                                        <p:tgtEl>
                                          <p:spTgt spid="75"/>
                                        </p:tgtEl>
                                        <p:attrNameLst>
                                          <p:attrName>style.color</p:attrName>
                                        </p:attrNameLst>
                                      </p:cBhvr>
                                      <p:by>
                                        <p:hsl h="0" s="-12549" l="-25098"/>
                                      </p:by>
                                    </p:animClr>
                                    <p:animClr clrSpc="hsl" dir="cw">
                                      <p:cBhvr>
                                        <p:cTn id="44" dur="500" fill="hold"/>
                                        <p:tgtEl>
                                          <p:spTgt spid="75"/>
                                        </p:tgtEl>
                                        <p:attrNameLst>
                                          <p:attrName>fillcolor</p:attrName>
                                        </p:attrNameLst>
                                      </p:cBhvr>
                                      <p:by>
                                        <p:hsl h="0" s="-12549" l="-25098"/>
                                      </p:by>
                                    </p:animClr>
                                    <p:animClr clrSpc="hsl" dir="cw">
                                      <p:cBhvr>
                                        <p:cTn id="45" dur="500" fill="hold"/>
                                        <p:tgtEl>
                                          <p:spTgt spid="75"/>
                                        </p:tgtEl>
                                        <p:attrNameLst>
                                          <p:attrName>stroke.color</p:attrName>
                                        </p:attrNameLst>
                                      </p:cBhvr>
                                      <p:by>
                                        <p:hsl h="0" s="-12549" l="-25098"/>
                                      </p:by>
                                    </p:animClr>
                                    <p:set>
                                      <p:cBhvr>
                                        <p:cTn id="46" dur="500" fill="hold"/>
                                        <p:tgtEl>
                                          <p:spTgt spid="75"/>
                                        </p:tgtEl>
                                        <p:attrNameLst>
                                          <p:attrName>fill.type</p:attrName>
                                        </p:attrNameLst>
                                      </p:cBhvr>
                                      <p:to>
                                        <p:strVal val="solid"/>
                                      </p:to>
                                    </p:set>
                                  </p:childTnLst>
                                </p:cTn>
                              </p:par>
                              <p:par>
                                <p:cTn id="47" presetID="30" presetClass="emph" presetSubtype="0" fill="hold" grpId="0" nodeType="withEffect">
                                  <p:stCondLst>
                                    <p:cond delay="0"/>
                                  </p:stCondLst>
                                  <p:childTnLst>
                                    <p:animClr clrSpc="hsl" dir="cw">
                                      <p:cBhvr override="childStyle">
                                        <p:cTn id="48" dur="500" fill="hold"/>
                                        <p:tgtEl>
                                          <p:spTgt spid="72"/>
                                        </p:tgtEl>
                                        <p:attrNameLst>
                                          <p:attrName>style.color</p:attrName>
                                        </p:attrNameLst>
                                      </p:cBhvr>
                                      <p:by>
                                        <p:hsl h="0" s="12549" l="25098"/>
                                      </p:by>
                                    </p:animClr>
                                    <p:animClr clrSpc="hsl" dir="cw">
                                      <p:cBhvr>
                                        <p:cTn id="49" dur="500" fill="hold"/>
                                        <p:tgtEl>
                                          <p:spTgt spid="72"/>
                                        </p:tgtEl>
                                        <p:attrNameLst>
                                          <p:attrName>fillcolor</p:attrName>
                                        </p:attrNameLst>
                                      </p:cBhvr>
                                      <p:by>
                                        <p:hsl h="0" s="12549" l="25098"/>
                                      </p:by>
                                    </p:animClr>
                                    <p:animClr clrSpc="hsl" dir="cw">
                                      <p:cBhvr>
                                        <p:cTn id="50" dur="500" fill="hold"/>
                                        <p:tgtEl>
                                          <p:spTgt spid="72"/>
                                        </p:tgtEl>
                                        <p:attrNameLst>
                                          <p:attrName>stroke.color</p:attrName>
                                        </p:attrNameLst>
                                      </p:cBhvr>
                                      <p:by>
                                        <p:hsl h="0" s="12549" l="25098"/>
                                      </p:by>
                                    </p:animClr>
                                    <p:set>
                                      <p:cBhvr>
                                        <p:cTn id="51" dur="500" fill="hold"/>
                                        <p:tgtEl>
                                          <p:spTgt spid="72"/>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5"/>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4" presetClass="emph" presetSubtype="0" fill="hold" grpId="1" nodeType="clickEffect">
                                  <p:stCondLst>
                                    <p:cond delay="0"/>
                                  </p:stCondLst>
                                  <p:childTnLst>
                                    <p:animClr clrSpc="hsl" dir="cw">
                                      <p:cBhvr override="childStyle">
                                        <p:cTn id="65" dur="500" fill="hold"/>
                                        <p:tgtEl>
                                          <p:spTgt spid="72"/>
                                        </p:tgtEl>
                                        <p:attrNameLst>
                                          <p:attrName>style.color</p:attrName>
                                        </p:attrNameLst>
                                      </p:cBhvr>
                                      <p:by>
                                        <p:hsl h="0" s="-12549" l="-25098"/>
                                      </p:by>
                                    </p:animClr>
                                    <p:animClr clrSpc="hsl" dir="cw">
                                      <p:cBhvr>
                                        <p:cTn id="66" dur="500" fill="hold"/>
                                        <p:tgtEl>
                                          <p:spTgt spid="72"/>
                                        </p:tgtEl>
                                        <p:attrNameLst>
                                          <p:attrName>fillcolor</p:attrName>
                                        </p:attrNameLst>
                                      </p:cBhvr>
                                      <p:by>
                                        <p:hsl h="0" s="-12549" l="-25098"/>
                                      </p:by>
                                    </p:animClr>
                                    <p:animClr clrSpc="hsl" dir="cw">
                                      <p:cBhvr>
                                        <p:cTn id="67" dur="500" fill="hold"/>
                                        <p:tgtEl>
                                          <p:spTgt spid="72"/>
                                        </p:tgtEl>
                                        <p:attrNameLst>
                                          <p:attrName>stroke.color</p:attrName>
                                        </p:attrNameLst>
                                      </p:cBhvr>
                                      <p:by>
                                        <p:hsl h="0" s="-12549" l="-25098"/>
                                      </p:by>
                                    </p:animClr>
                                    <p:set>
                                      <p:cBhvr>
                                        <p:cTn id="68" dur="500" fill="hold"/>
                                        <p:tgtEl>
                                          <p:spTgt spid="72"/>
                                        </p:tgtEl>
                                        <p:attrNameLst>
                                          <p:attrName>fill.type</p:attrName>
                                        </p:attrNameLst>
                                      </p:cBhvr>
                                      <p:to>
                                        <p:strVal val="solid"/>
                                      </p:to>
                                    </p:set>
                                  </p:childTnLst>
                                </p:cTn>
                              </p:par>
                              <p:par>
                                <p:cTn id="69" presetID="30" presetClass="emph" presetSubtype="0" fill="hold" grpId="2" nodeType="withEffect">
                                  <p:stCondLst>
                                    <p:cond delay="0"/>
                                  </p:stCondLst>
                                  <p:childTnLst>
                                    <p:animClr clrSpc="hsl" dir="cw">
                                      <p:cBhvr override="childStyle">
                                        <p:cTn id="70" dur="500" fill="hold"/>
                                        <p:tgtEl>
                                          <p:spTgt spid="75"/>
                                        </p:tgtEl>
                                        <p:attrNameLst>
                                          <p:attrName>style.color</p:attrName>
                                        </p:attrNameLst>
                                      </p:cBhvr>
                                      <p:by>
                                        <p:hsl h="0" s="12549" l="25098"/>
                                      </p:by>
                                    </p:animClr>
                                    <p:animClr clrSpc="hsl" dir="cw">
                                      <p:cBhvr>
                                        <p:cTn id="71" dur="500" fill="hold"/>
                                        <p:tgtEl>
                                          <p:spTgt spid="75"/>
                                        </p:tgtEl>
                                        <p:attrNameLst>
                                          <p:attrName>fillcolor</p:attrName>
                                        </p:attrNameLst>
                                      </p:cBhvr>
                                      <p:by>
                                        <p:hsl h="0" s="12549" l="25098"/>
                                      </p:by>
                                    </p:animClr>
                                    <p:animClr clrSpc="hsl" dir="cw">
                                      <p:cBhvr>
                                        <p:cTn id="72" dur="500" fill="hold"/>
                                        <p:tgtEl>
                                          <p:spTgt spid="75"/>
                                        </p:tgtEl>
                                        <p:attrNameLst>
                                          <p:attrName>stroke.color</p:attrName>
                                        </p:attrNameLst>
                                      </p:cBhvr>
                                      <p:by>
                                        <p:hsl h="0" s="12549" l="25098"/>
                                      </p:by>
                                    </p:animClr>
                                    <p:set>
                                      <p:cBhvr>
                                        <p:cTn id="73" dur="500" fill="hold"/>
                                        <p:tgtEl>
                                          <p:spTgt spid="75"/>
                                        </p:tgtEl>
                                        <p:attrNameLst>
                                          <p:attrName>fill.type</p:attrName>
                                        </p:attrNameLst>
                                      </p:cBhvr>
                                      <p:to>
                                        <p:strVal val="solid"/>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4" presetClass="emph" presetSubtype="0" fill="hold" grpId="7" nodeType="clickEffect">
                                  <p:stCondLst>
                                    <p:cond delay="0"/>
                                  </p:stCondLst>
                                  <p:childTnLst>
                                    <p:animClr clrSpc="hsl" dir="cw">
                                      <p:cBhvr override="childStyle">
                                        <p:cTn id="77" dur="500" fill="hold"/>
                                        <p:tgtEl>
                                          <p:spTgt spid="75"/>
                                        </p:tgtEl>
                                        <p:attrNameLst>
                                          <p:attrName>style.color</p:attrName>
                                        </p:attrNameLst>
                                      </p:cBhvr>
                                      <p:by>
                                        <p:hsl h="0" s="-12549" l="-25098"/>
                                      </p:by>
                                    </p:animClr>
                                    <p:animClr clrSpc="hsl" dir="cw">
                                      <p:cBhvr>
                                        <p:cTn id="78" dur="500" fill="hold"/>
                                        <p:tgtEl>
                                          <p:spTgt spid="75"/>
                                        </p:tgtEl>
                                        <p:attrNameLst>
                                          <p:attrName>fillcolor</p:attrName>
                                        </p:attrNameLst>
                                      </p:cBhvr>
                                      <p:by>
                                        <p:hsl h="0" s="-12549" l="-25098"/>
                                      </p:by>
                                    </p:animClr>
                                    <p:animClr clrSpc="hsl" dir="cw">
                                      <p:cBhvr>
                                        <p:cTn id="79" dur="500" fill="hold"/>
                                        <p:tgtEl>
                                          <p:spTgt spid="75"/>
                                        </p:tgtEl>
                                        <p:attrNameLst>
                                          <p:attrName>stroke.color</p:attrName>
                                        </p:attrNameLst>
                                      </p:cBhvr>
                                      <p:by>
                                        <p:hsl h="0" s="-12549" l="-25098"/>
                                      </p:by>
                                    </p:animClr>
                                    <p:set>
                                      <p:cBhvr>
                                        <p:cTn id="80" dur="500" fill="hold"/>
                                        <p:tgtEl>
                                          <p:spTgt spid="75"/>
                                        </p:tgtEl>
                                        <p:attrNameLst>
                                          <p:attrName>fill.type</p:attrName>
                                        </p:attrNameLst>
                                      </p:cBhvr>
                                      <p:to>
                                        <p:strVal val="solid"/>
                                      </p:to>
                                    </p:set>
                                  </p:childTnLst>
                                </p:cTn>
                              </p:par>
                              <p:par>
                                <p:cTn id="81" presetID="30" presetClass="emph" presetSubtype="0" fill="hold" grpId="0" nodeType="withEffect">
                                  <p:stCondLst>
                                    <p:cond delay="0"/>
                                  </p:stCondLst>
                                  <p:childTnLst>
                                    <p:animClr clrSpc="hsl" dir="cw">
                                      <p:cBhvr override="childStyle">
                                        <p:cTn id="82" dur="500" fill="hold"/>
                                        <p:tgtEl>
                                          <p:spTgt spid="73"/>
                                        </p:tgtEl>
                                        <p:attrNameLst>
                                          <p:attrName>style.color</p:attrName>
                                        </p:attrNameLst>
                                      </p:cBhvr>
                                      <p:by>
                                        <p:hsl h="0" s="12549" l="25098"/>
                                      </p:by>
                                    </p:animClr>
                                    <p:animClr clrSpc="hsl" dir="cw">
                                      <p:cBhvr>
                                        <p:cTn id="83" dur="500" fill="hold"/>
                                        <p:tgtEl>
                                          <p:spTgt spid="73"/>
                                        </p:tgtEl>
                                        <p:attrNameLst>
                                          <p:attrName>fillcolor</p:attrName>
                                        </p:attrNameLst>
                                      </p:cBhvr>
                                      <p:by>
                                        <p:hsl h="0" s="12549" l="25098"/>
                                      </p:by>
                                    </p:animClr>
                                    <p:animClr clrSpc="hsl" dir="cw">
                                      <p:cBhvr>
                                        <p:cTn id="84" dur="500" fill="hold"/>
                                        <p:tgtEl>
                                          <p:spTgt spid="73"/>
                                        </p:tgtEl>
                                        <p:attrNameLst>
                                          <p:attrName>stroke.color</p:attrName>
                                        </p:attrNameLst>
                                      </p:cBhvr>
                                      <p:by>
                                        <p:hsl h="0" s="12549" l="25098"/>
                                      </p:by>
                                    </p:animClr>
                                    <p:set>
                                      <p:cBhvr>
                                        <p:cTn id="85" dur="500" fill="hold"/>
                                        <p:tgtEl>
                                          <p:spTgt spid="73"/>
                                        </p:tgtEl>
                                        <p:attrNameLst>
                                          <p:attrName>fill.type</p:attrName>
                                        </p:attrNameLst>
                                      </p:cBhvr>
                                      <p:to>
                                        <p:strVal val="solid"/>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24" presetClass="emph" presetSubtype="0" fill="hold" grpId="2" nodeType="clickEffect">
                                  <p:stCondLst>
                                    <p:cond delay="0"/>
                                  </p:stCondLst>
                                  <p:childTnLst>
                                    <p:animClr clrSpc="hsl" dir="cw">
                                      <p:cBhvr override="childStyle">
                                        <p:cTn id="89" dur="500" fill="hold"/>
                                        <p:tgtEl>
                                          <p:spTgt spid="73"/>
                                        </p:tgtEl>
                                        <p:attrNameLst>
                                          <p:attrName>style.color</p:attrName>
                                        </p:attrNameLst>
                                      </p:cBhvr>
                                      <p:by>
                                        <p:hsl h="0" s="-12549" l="-25098"/>
                                      </p:by>
                                    </p:animClr>
                                    <p:animClr clrSpc="hsl" dir="cw">
                                      <p:cBhvr>
                                        <p:cTn id="90" dur="500" fill="hold"/>
                                        <p:tgtEl>
                                          <p:spTgt spid="73"/>
                                        </p:tgtEl>
                                        <p:attrNameLst>
                                          <p:attrName>fillcolor</p:attrName>
                                        </p:attrNameLst>
                                      </p:cBhvr>
                                      <p:by>
                                        <p:hsl h="0" s="-12549" l="-25098"/>
                                      </p:by>
                                    </p:animClr>
                                    <p:animClr clrSpc="hsl" dir="cw">
                                      <p:cBhvr>
                                        <p:cTn id="91" dur="500" fill="hold"/>
                                        <p:tgtEl>
                                          <p:spTgt spid="73"/>
                                        </p:tgtEl>
                                        <p:attrNameLst>
                                          <p:attrName>stroke.color</p:attrName>
                                        </p:attrNameLst>
                                      </p:cBhvr>
                                      <p:by>
                                        <p:hsl h="0" s="-12549" l="-25098"/>
                                      </p:by>
                                    </p:animClr>
                                    <p:set>
                                      <p:cBhvr>
                                        <p:cTn id="92" dur="500" fill="hold"/>
                                        <p:tgtEl>
                                          <p:spTgt spid="73"/>
                                        </p:tgtEl>
                                        <p:attrNameLst>
                                          <p:attrName>fill.type</p:attrName>
                                        </p:attrNameLst>
                                      </p:cBhvr>
                                      <p:to>
                                        <p:strVal val="solid"/>
                                      </p:to>
                                    </p:set>
                                  </p:childTnLst>
                                </p:cTn>
                              </p:par>
                              <p:par>
                                <p:cTn id="93" presetID="30" presetClass="emph" presetSubtype="0" fill="hold" grpId="0" nodeType="withEffect">
                                  <p:stCondLst>
                                    <p:cond delay="0"/>
                                  </p:stCondLst>
                                  <p:childTnLst>
                                    <p:animClr clrSpc="hsl" dir="cw">
                                      <p:cBhvr override="childStyle">
                                        <p:cTn id="94" dur="500" fill="hold"/>
                                        <p:tgtEl>
                                          <p:spTgt spid="76"/>
                                        </p:tgtEl>
                                        <p:attrNameLst>
                                          <p:attrName>style.color</p:attrName>
                                        </p:attrNameLst>
                                      </p:cBhvr>
                                      <p:by>
                                        <p:hsl h="0" s="12549" l="25098"/>
                                      </p:by>
                                    </p:animClr>
                                    <p:animClr clrSpc="hsl" dir="cw">
                                      <p:cBhvr>
                                        <p:cTn id="95" dur="500" fill="hold"/>
                                        <p:tgtEl>
                                          <p:spTgt spid="76"/>
                                        </p:tgtEl>
                                        <p:attrNameLst>
                                          <p:attrName>fillcolor</p:attrName>
                                        </p:attrNameLst>
                                      </p:cBhvr>
                                      <p:by>
                                        <p:hsl h="0" s="12549" l="25098"/>
                                      </p:by>
                                    </p:animClr>
                                    <p:animClr clrSpc="hsl" dir="cw">
                                      <p:cBhvr>
                                        <p:cTn id="96" dur="500" fill="hold"/>
                                        <p:tgtEl>
                                          <p:spTgt spid="76"/>
                                        </p:tgtEl>
                                        <p:attrNameLst>
                                          <p:attrName>stroke.color</p:attrName>
                                        </p:attrNameLst>
                                      </p:cBhvr>
                                      <p:by>
                                        <p:hsl h="0" s="12549" l="25098"/>
                                      </p:by>
                                    </p:animClr>
                                    <p:set>
                                      <p:cBhvr>
                                        <p:cTn id="97" dur="500" fill="hold"/>
                                        <p:tgtEl>
                                          <p:spTgt spid="76"/>
                                        </p:tgtEl>
                                        <p:attrNameLst>
                                          <p:attrName>fill.type</p:attrName>
                                        </p:attrNameLst>
                                      </p:cBhvr>
                                      <p:to>
                                        <p:strVal val="solid"/>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1"/>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33"/>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4" presetClass="emph" presetSubtype="0" fill="hold" grpId="2" nodeType="clickEffect">
                                  <p:stCondLst>
                                    <p:cond delay="0"/>
                                  </p:stCondLst>
                                  <p:childTnLst>
                                    <p:animClr clrSpc="hsl" dir="cw">
                                      <p:cBhvr override="childStyle">
                                        <p:cTn id="111" dur="500" fill="hold"/>
                                        <p:tgtEl>
                                          <p:spTgt spid="76"/>
                                        </p:tgtEl>
                                        <p:attrNameLst>
                                          <p:attrName>style.color</p:attrName>
                                        </p:attrNameLst>
                                      </p:cBhvr>
                                      <p:by>
                                        <p:hsl h="0" s="-12549" l="-25098"/>
                                      </p:by>
                                    </p:animClr>
                                    <p:animClr clrSpc="hsl" dir="cw">
                                      <p:cBhvr>
                                        <p:cTn id="112" dur="500" fill="hold"/>
                                        <p:tgtEl>
                                          <p:spTgt spid="76"/>
                                        </p:tgtEl>
                                        <p:attrNameLst>
                                          <p:attrName>fillcolor</p:attrName>
                                        </p:attrNameLst>
                                      </p:cBhvr>
                                      <p:by>
                                        <p:hsl h="0" s="-12549" l="-25098"/>
                                      </p:by>
                                    </p:animClr>
                                    <p:animClr clrSpc="hsl" dir="cw">
                                      <p:cBhvr>
                                        <p:cTn id="113" dur="500" fill="hold"/>
                                        <p:tgtEl>
                                          <p:spTgt spid="76"/>
                                        </p:tgtEl>
                                        <p:attrNameLst>
                                          <p:attrName>stroke.color</p:attrName>
                                        </p:attrNameLst>
                                      </p:cBhvr>
                                      <p:by>
                                        <p:hsl h="0" s="-12549" l="-25098"/>
                                      </p:by>
                                    </p:animClr>
                                    <p:set>
                                      <p:cBhvr>
                                        <p:cTn id="114" dur="500" fill="hold"/>
                                        <p:tgtEl>
                                          <p:spTgt spid="76"/>
                                        </p:tgtEl>
                                        <p:attrNameLst>
                                          <p:attrName>fill.type</p:attrName>
                                        </p:attrNameLst>
                                      </p:cBhvr>
                                      <p:to>
                                        <p:strVal val="solid"/>
                                      </p:to>
                                    </p:set>
                                  </p:childTnLst>
                                </p:cTn>
                              </p:par>
                              <p:par>
                                <p:cTn id="115" presetID="30" presetClass="emph" presetSubtype="0" fill="hold" grpId="1" nodeType="withEffect">
                                  <p:stCondLst>
                                    <p:cond delay="0"/>
                                  </p:stCondLst>
                                  <p:childTnLst>
                                    <p:animClr clrSpc="hsl" dir="cw">
                                      <p:cBhvr override="childStyle">
                                        <p:cTn id="116" dur="500" fill="hold"/>
                                        <p:tgtEl>
                                          <p:spTgt spid="73"/>
                                        </p:tgtEl>
                                        <p:attrNameLst>
                                          <p:attrName>style.color</p:attrName>
                                        </p:attrNameLst>
                                      </p:cBhvr>
                                      <p:by>
                                        <p:hsl h="0" s="12549" l="25098"/>
                                      </p:by>
                                    </p:animClr>
                                    <p:animClr clrSpc="hsl" dir="cw">
                                      <p:cBhvr>
                                        <p:cTn id="117" dur="500" fill="hold"/>
                                        <p:tgtEl>
                                          <p:spTgt spid="73"/>
                                        </p:tgtEl>
                                        <p:attrNameLst>
                                          <p:attrName>fillcolor</p:attrName>
                                        </p:attrNameLst>
                                      </p:cBhvr>
                                      <p:by>
                                        <p:hsl h="0" s="12549" l="25098"/>
                                      </p:by>
                                    </p:animClr>
                                    <p:animClr clrSpc="hsl" dir="cw">
                                      <p:cBhvr>
                                        <p:cTn id="118" dur="500" fill="hold"/>
                                        <p:tgtEl>
                                          <p:spTgt spid="73"/>
                                        </p:tgtEl>
                                        <p:attrNameLst>
                                          <p:attrName>stroke.color</p:attrName>
                                        </p:attrNameLst>
                                      </p:cBhvr>
                                      <p:by>
                                        <p:hsl h="0" s="12549" l="25098"/>
                                      </p:by>
                                    </p:animClr>
                                    <p:set>
                                      <p:cBhvr>
                                        <p:cTn id="119" dur="500" fill="hold"/>
                                        <p:tgtEl>
                                          <p:spTgt spid="73"/>
                                        </p:tgtEl>
                                        <p:attrNameLst>
                                          <p:attrName>fill.type</p:attrName>
                                        </p:attrNameLst>
                                      </p:cBhvr>
                                      <p:to>
                                        <p:strVal val="solid"/>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5"/>
                                        </p:tgtEl>
                                        <p:attrNameLst>
                                          <p:attrName>style.visibility</p:attrName>
                                        </p:attrNameLst>
                                      </p:cBhvr>
                                      <p:to>
                                        <p:strVal val="visible"/>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4" presetClass="emph" presetSubtype="0" fill="hold" grpId="3" nodeType="clickEffect">
                                  <p:stCondLst>
                                    <p:cond delay="0"/>
                                  </p:stCondLst>
                                  <p:childTnLst>
                                    <p:animClr clrSpc="hsl" dir="cw">
                                      <p:cBhvr override="childStyle">
                                        <p:cTn id="127" dur="500" fill="hold"/>
                                        <p:tgtEl>
                                          <p:spTgt spid="73"/>
                                        </p:tgtEl>
                                        <p:attrNameLst>
                                          <p:attrName>style.color</p:attrName>
                                        </p:attrNameLst>
                                      </p:cBhvr>
                                      <p:by>
                                        <p:hsl h="0" s="-12549" l="-25098"/>
                                      </p:by>
                                    </p:animClr>
                                    <p:animClr clrSpc="hsl" dir="cw">
                                      <p:cBhvr>
                                        <p:cTn id="128" dur="500" fill="hold"/>
                                        <p:tgtEl>
                                          <p:spTgt spid="73"/>
                                        </p:tgtEl>
                                        <p:attrNameLst>
                                          <p:attrName>fillcolor</p:attrName>
                                        </p:attrNameLst>
                                      </p:cBhvr>
                                      <p:by>
                                        <p:hsl h="0" s="-12549" l="-25098"/>
                                      </p:by>
                                    </p:animClr>
                                    <p:animClr clrSpc="hsl" dir="cw">
                                      <p:cBhvr>
                                        <p:cTn id="129" dur="500" fill="hold"/>
                                        <p:tgtEl>
                                          <p:spTgt spid="73"/>
                                        </p:tgtEl>
                                        <p:attrNameLst>
                                          <p:attrName>stroke.color</p:attrName>
                                        </p:attrNameLst>
                                      </p:cBhvr>
                                      <p:by>
                                        <p:hsl h="0" s="-12549" l="-25098"/>
                                      </p:by>
                                    </p:animClr>
                                    <p:set>
                                      <p:cBhvr>
                                        <p:cTn id="130" dur="500" fill="hold"/>
                                        <p:tgtEl>
                                          <p:spTgt spid="73"/>
                                        </p:tgtEl>
                                        <p:attrNameLst>
                                          <p:attrName>fill.type</p:attrName>
                                        </p:attrNameLst>
                                      </p:cBhvr>
                                      <p:to>
                                        <p:strVal val="solid"/>
                                      </p:to>
                                    </p:set>
                                  </p:childTnLst>
                                </p:cTn>
                              </p:par>
                              <p:par>
                                <p:cTn id="131" presetID="30" presetClass="emph" presetSubtype="0" fill="hold" grpId="3" nodeType="withEffect">
                                  <p:stCondLst>
                                    <p:cond delay="0"/>
                                  </p:stCondLst>
                                  <p:childTnLst>
                                    <p:animClr clrSpc="hsl" dir="cw">
                                      <p:cBhvr override="childStyle">
                                        <p:cTn id="132" dur="500" fill="hold"/>
                                        <p:tgtEl>
                                          <p:spTgt spid="75"/>
                                        </p:tgtEl>
                                        <p:attrNameLst>
                                          <p:attrName>style.color</p:attrName>
                                        </p:attrNameLst>
                                      </p:cBhvr>
                                      <p:by>
                                        <p:hsl h="0" s="12549" l="25098"/>
                                      </p:by>
                                    </p:animClr>
                                    <p:animClr clrSpc="hsl" dir="cw">
                                      <p:cBhvr>
                                        <p:cTn id="133" dur="500" fill="hold"/>
                                        <p:tgtEl>
                                          <p:spTgt spid="75"/>
                                        </p:tgtEl>
                                        <p:attrNameLst>
                                          <p:attrName>fillcolor</p:attrName>
                                        </p:attrNameLst>
                                      </p:cBhvr>
                                      <p:by>
                                        <p:hsl h="0" s="12549" l="25098"/>
                                      </p:by>
                                    </p:animClr>
                                    <p:animClr clrSpc="hsl" dir="cw">
                                      <p:cBhvr>
                                        <p:cTn id="134" dur="500" fill="hold"/>
                                        <p:tgtEl>
                                          <p:spTgt spid="75"/>
                                        </p:tgtEl>
                                        <p:attrNameLst>
                                          <p:attrName>stroke.color</p:attrName>
                                        </p:attrNameLst>
                                      </p:cBhvr>
                                      <p:by>
                                        <p:hsl h="0" s="12549" l="25098"/>
                                      </p:by>
                                    </p:animClr>
                                    <p:set>
                                      <p:cBhvr>
                                        <p:cTn id="135" dur="500" fill="hold"/>
                                        <p:tgtEl>
                                          <p:spTgt spid="75"/>
                                        </p:tgtEl>
                                        <p:attrNameLst>
                                          <p:attrName>fill.type</p:attrName>
                                        </p:attrNameLst>
                                      </p:cBhvr>
                                      <p:to>
                                        <p:strVal val="solid"/>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4" presetClass="emph" presetSubtype="0" fill="hold" grpId="8" nodeType="clickEffect">
                                  <p:stCondLst>
                                    <p:cond delay="0"/>
                                  </p:stCondLst>
                                  <p:childTnLst>
                                    <p:animClr clrSpc="hsl" dir="cw">
                                      <p:cBhvr override="childStyle">
                                        <p:cTn id="139" dur="500" fill="hold"/>
                                        <p:tgtEl>
                                          <p:spTgt spid="75"/>
                                        </p:tgtEl>
                                        <p:attrNameLst>
                                          <p:attrName>style.color</p:attrName>
                                        </p:attrNameLst>
                                      </p:cBhvr>
                                      <p:by>
                                        <p:hsl h="0" s="-12549" l="-25098"/>
                                      </p:by>
                                    </p:animClr>
                                    <p:animClr clrSpc="hsl" dir="cw">
                                      <p:cBhvr>
                                        <p:cTn id="140" dur="500" fill="hold"/>
                                        <p:tgtEl>
                                          <p:spTgt spid="75"/>
                                        </p:tgtEl>
                                        <p:attrNameLst>
                                          <p:attrName>fillcolor</p:attrName>
                                        </p:attrNameLst>
                                      </p:cBhvr>
                                      <p:by>
                                        <p:hsl h="0" s="-12549" l="-25098"/>
                                      </p:by>
                                    </p:animClr>
                                    <p:animClr clrSpc="hsl" dir="cw">
                                      <p:cBhvr>
                                        <p:cTn id="141" dur="500" fill="hold"/>
                                        <p:tgtEl>
                                          <p:spTgt spid="75"/>
                                        </p:tgtEl>
                                        <p:attrNameLst>
                                          <p:attrName>stroke.color</p:attrName>
                                        </p:attrNameLst>
                                      </p:cBhvr>
                                      <p:by>
                                        <p:hsl h="0" s="-12549" l="-25098"/>
                                      </p:by>
                                    </p:animClr>
                                    <p:set>
                                      <p:cBhvr>
                                        <p:cTn id="142" dur="500" fill="hold"/>
                                        <p:tgtEl>
                                          <p:spTgt spid="75"/>
                                        </p:tgtEl>
                                        <p:attrNameLst>
                                          <p:attrName>fill.type</p:attrName>
                                        </p:attrNameLst>
                                      </p:cBhvr>
                                      <p:to>
                                        <p:strVal val="solid"/>
                                      </p:to>
                                    </p:set>
                                  </p:childTnLst>
                                </p:cTn>
                              </p:par>
                              <p:par>
                                <p:cTn id="143" presetID="30" presetClass="emph" presetSubtype="0" fill="hold" grpId="0" nodeType="withEffect">
                                  <p:stCondLst>
                                    <p:cond delay="0"/>
                                  </p:stCondLst>
                                  <p:childTnLst>
                                    <p:animClr clrSpc="hsl" dir="cw">
                                      <p:cBhvr override="childStyle">
                                        <p:cTn id="144" dur="500" fill="hold"/>
                                        <p:tgtEl>
                                          <p:spTgt spid="74"/>
                                        </p:tgtEl>
                                        <p:attrNameLst>
                                          <p:attrName>style.color</p:attrName>
                                        </p:attrNameLst>
                                      </p:cBhvr>
                                      <p:by>
                                        <p:hsl h="0" s="12549" l="25098"/>
                                      </p:by>
                                    </p:animClr>
                                    <p:animClr clrSpc="hsl" dir="cw">
                                      <p:cBhvr>
                                        <p:cTn id="145" dur="500" fill="hold"/>
                                        <p:tgtEl>
                                          <p:spTgt spid="74"/>
                                        </p:tgtEl>
                                        <p:attrNameLst>
                                          <p:attrName>fillcolor</p:attrName>
                                        </p:attrNameLst>
                                      </p:cBhvr>
                                      <p:by>
                                        <p:hsl h="0" s="12549" l="25098"/>
                                      </p:by>
                                    </p:animClr>
                                    <p:animClr clrSpc="hsl" dir="cw">
                                      <p:cBhvr>
                                        <p:cTn id="146" dur="500" fill="hold"/>
                                        <p:tgtEl>
                                          <p:spTgt spid="74"/>
                                        </p:tgtEl>
                                        <p:attrNameLst>
                                          <p:attrName>stroke.color</p:attrName>
                                        </p:attrNameLst>
                                      </p:cBhvr>
                                      <p:by>
                                        <p:hsl h="0" s="12549" l="25098"/>
                                      </p:by>
                                    </p:animClr>
                                    <p:set>
                                      <p:cBhvr>
                                        <p:cTn id="147" dur="500" fill="hold"/>
                                        <p:tgtEl>
                                          <p:spTgt spid="74"/>
                                        </p:tgtEl>
                                        <p:attrNameLst>
                                          <p:attrName>fill.type</p:attrName>
                                        </p:attrNameLst>
                                      </p:cBhvr>
                                      <p:to>
                                        <p:strVal val="solid"/>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4" presetClass="emph" presetSubtype="0" fill="hold" grpId="2" nodeType="clickEffect">
                                  <p:stCondLst>
                                    <p:cond delay="0"/>
                                  </p:stCondLst>
                                  <p:childTnLst>
                                    <p:animClr clrSpc="hsl" dir="cw">
                                      <p:cBhvr override="childStyle">
                                        <p:cTn id="151" dur="500" fill="hold"/>
                                        <p:tgtEl>
                                          <p:spTgt spid="74"/>
                                        </p:tgtEl>
                                        <p:attrNameLst>
                                          <p:attrName>style.color</p:attrName>
                                        </p:attrNameLst>
                                      </p:cBhvr>
                                      <p:by>
                                        <p:hsl h="0" s="-12549" l="-25098"/>
                                      </p:by>
                                    </p:animClr>
                                    <p:animClr clrSpc="hsl" dir="cw">
                                      <p:cBhvr>
                                        <p:cTn id="152" dur="500" fill="hold"/>
                                        <p:tgtEl>
                                          <p:spTgt spid="74"/>
                                        </p:tgtEl>
                                        <p:attrNameLst>
                                          <p:attrName>fillcolor</p:attrName>
                                        </p:attrNameLst>
                                      </p:cBhvr>
                                      <p:by>
                                        <p:hsl h="0" s="-12549" l="-25098"/>
                                      </p:by>
                                    </p:animClr>
                                    <p:animClr clrSpc="hsl" dir="cw">
                                      <p:cBhvr>
                                        <p:cTn id="153" dur="500" fill="hold"/>
                                        <p:tgtEl>
                                          <p:spTgt spid="74"/>
                                        </p:tgtEl>
                                        <p:attrNameLst>
                                          <p:attrName>stroke.color</p:attrName>
                                        </p:attrNameLst>
                                      </p:cBhvr>
                                      <p:by>
                                        <p:hsl h="0" s="-12549" l="-25098"/>
                                      </p:by>
                                    </p:animClr>
                                    <p:set>
                                      <p:cBhvr>
                                        <p:cTn id="154" dur="500" fill="hold"/>
                                        <p:tgtEl>
                                          <p:spTgt spid="74"/>
                                        </p:tgtEl>
                                        <p:attrNameLst>
                                          <p:attrName>fill.type</p:attrName>
                                        </p:attrNameLst>
                                      </p:cBhvr>
                                      <p:to>
                                        <p:strVal val="solid"/>
                                      </p:to>
                                    </p:set>
                                  </p:childTnLst>
                                </p:cTn>
                              </p:par>
                              <p:par>
                                <p:cTn id="155" presetID="30" presetClass="emph" presetSubtype="0" fill="hold" grpId="1" nodeType="withEffect">
                                  <p:stCondLst>
                                    <p:cond delay="0"/>
                                  </p:stCondLst>
                                  <p:childTnLst>
                                    <p:animClr clrSpc="hsl" dir="cw">
                                      <p:cBhvr override="childStyle">
                                        <p:cTn id="156" dur="500" fill="hold"/>
                                        <p:tgtEl>
                                          <p:spTgt spid="76"/>
                                        </p:tgtEl>
                                        <p:attrNameLst>
                                          <p:attrName>style.color</p:attrName>
                                        </p:attrNameLst>
                                      </p:cBhvr>
                                      <p:by>
                                        <p:hsl h="0" s="12549" l="25098"/>
                                      </p:by>
                                    </p:animClr>
                                    <p:animClr clrSpc="hsl" dir="cw">
                                      <p:cBhvr>
                                        <p:cTn id="157" dur="500" fill="hold"/>
                                        <p:tgtEl>
                                          <p:spTgt spid="76"/>
                                        </p:tgtEl>
                                        <p:attrNameLst>
                                          <p:attrName>fillcolor</p:attrName>
                                        </p:attrNameLst>
                                      </p:cBhvr>
                                      <p:by>
                                        <p:hsl h="0" s="12549" l="25098"/>
                                      </p:by>
                                    </p:animClr>
                                    <p:animClr clrSpc="hsl" dir="cw">
                                      <p:cBhvr>
                                        <p:cTn id="158" dur="500" fill="hold"/>
                                        <p:tgtEl>
                                          <p:spTgt spid="76"/>
                                        </p:tgtEl>
                                        <p:attrNameLst>
                                          <p:attrName>stroke.color</p:attrName>
                                        </p:attrNameLst>
                                      </p:cBhvr>
                                      <p:by>
                                        <p:hsl h="0" s="12549" l="25098"/>
                                      </p:by>
                                    </p:animClr>
                                    <p:set>
                                      <p:cBhvr>
                                        <p:cTn id="159" dur="500" fill="hold"/>
                                        <p:tgtEl>
                                          <p:spTgt spid="76"/>
                                        </p:tgtEl>
                                        <p:attrNameLst>
                                          <p:attrName>fill.type</p:attrName>
                                        </p:attrNameLst>
                                      </p:cBhvr>
                                      <p:to>
                                        <p:strVal val="solid"/>
                                      </p:to>
                                    </p:se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18"/>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22"/>
                                        </p:tgtEl>
                                        <p:attrNameLst>
                                          <p:attrName>style.visibility</p:attrName>
                                        </p:attrNameLst>
                                      </p:cBhvr>
                                      <p:to>
                                        <p:strVal val="visible"/>
                                      </p:to>
                                    </p:set>
                                  </p:childTnLst>
                                </p:cTn>
                              </p:par>
                              <p:par>
                                <p:cTn id="166" presetID="1" presetClass="entr" presetSubtype="0" fill="hold" nodeType="withEffect">
                                  <p:stCondLst>
                                    <p:cond delay="0"/>
                                  </p:stCondLst>
                                  <p:childTnLst>
                                    <p:set>
                                      <p:cBhvr>
                                        <p:cTn id="167" dur="1" fill="hold">
                                          <p:stCondLst>
                                            <p:cond delay="0"/>
                                          </p:stCondLst>
                                        </p:cTn>
                                        <p:tgtEl>
                                          <p:spTgt spid="34"/>
                                        </p:tgtEl>
                                        <p:attrNameLst>
                                          <p:attrName>style.visibility</p:attrName>
                                        </p:attrNameLst>
                                      </p:cBhvr>
                                      <p:to>
                                        <p:strVal val="visible"/>
                                      </p:to>
                                    </p:se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4" presetClass="emph" presetSubtype="0" fill="hold" grpId="3" nodeType="clickEffect">
                                  <p:stCondLst>
                                    <p:cond delay="0"/>
                                  </p:stCondLst>
                                  <p:childTnLst>
                                    <p:animClr clrSpc="hsl" dir="cw">
                                      <p:cBhvr override="childStyle">
                                        <p:cTn id="171" dur="500" fill="hold"/>
                                        <p:tgtEl>
                                          <p:spTgt spid="76"/>
                                        </p:tgtEl>
                                        <p:attrNameLst>
                                          <p:attrName>style.color</p:attrName>
                                        </p:attrNameLst>
                                      </p:cBhvr>
                                      <p:by>
                                        <p:hsl h="0" s="-12549" l="-25098"/>
                                      </p:by>
                                    </p:animClr>
                                    <p:animClr clrSpc="hsl" dir="cw">
                                      <p:cBhvr>
                                        <p:cTn id="172" dur="500" fill="hold"/>
                                        <p:tgtEl>
                                          <p:spTgt spid="76"/>
                                        </p:tgtEl>
                                        <p:attrNameLst>
                                          <p:attrName>fillcolor</p:attrName>
                                        </p:attrNameLst>
                                      </p:cBhvr>
                                      <p:by>
                                        <p:hsl h="0" s="-12549" l="-25098"/>
                                      </p:by>
                                    </p:animClr>
                                    <p:animClr clrSpc="hsl" dir="cw">
                                      <p:cBhvr>
                                        <p:cTn id="173" dur="500" fill="hold"/>
                                        <p:tgtEl>
                                          <p:spTgt spid="76"/>
                                        </p:tgtEl>
                                        <p:attrNameLst>
                                          <p:attrName>stroke.color</p:attrName>
                                        </p:attrNameLst>
                                      </p:cBhvr>
                                      <p:by>
                                        <p:hsl h="0" s="-12549" l="-25098"/>
                                      </p:by>
                                    </p:animClr>
                                    <p:set>
                                      <p:cBhvr>
                                        <p:cTn id="174" dur="500" fill="hold"/>
                                        <p:tgtEl>
                                          <p:spTgt spid="76"/>
                                        </p:tgtEl>
                                        <p:attrNameLst>
                                          <p:attrName>fill.type</p:attrName>
                                        </p:attrNameLst>
                                      </p:cBhvr>
                                      <p:to>
                                        <p:strVal val="solid"/>
                                      </p:to>
                                    </p:set>
                                  </p:childTnLst>
                                </p:cTn>
                              </p:par>
                              <p:par>
                                <p:cTn id="175" presetID="30" presetClass="emph" presetSubtype="0" fill="hold" grpId="1" nodeType="withEffect">
                                  <p:stCondLst>
                                    <p:cond delay="0"/>
                                  </p:stCondLst>
                                  <p:childTnLst>
                                    <p:animClr clrSpc="hsl" dir="cw">
                                      <p:cBhvr override="childStyle">
                                        <p:cTn id="176" dur="500" fill="hold"/>
                                        <p:tgtEl>
                                          <p:spTgt spid="74"/>
                                        </p:tgtEl>
                                        <p:attrNameLst>
                                          <p:attrName>style.color</p:attrName>
                                        </p:attrNameLst>
                                      </p:cBhvr>
                                      <p:by>
                                        <p:hsl h="0" s="12549" l="25098"/>
                                      </p:by>
                                    </p:animClr>
                                    <p:animClr clrSpc="hsl" dir="cw">
                                      <p:cBhvr>
                                        <p:cTn id="177" dur="500" fill="hold"/>
                                        <p:tgtEl>
                                          <p:spTgt spid="74"/>
                                        </p:tgtEl>
                                        <p:attrNameLst>
                                          <p:attrName>fillcolor</p:attrName>
                                        </p:attrNameLst>
                                      </p:cBhvr>
                                      <p:by>
                                        <p:hsl h="0" s="12549" l="25098"/>
                                      </p:by>
                                    </p:animClr>
                                    <p:animClr clrSpc="hsl" dir="cw">
                                      <p:cBhvr>
                                        <p:cTn id="178" dur="500" fill="hold"/>
                                        <p:tgtEl>
                                          <p:spTgt spid="74"/>
                                        </p:tgtEl>
                                        <p:attrNameLst>
                                          <p:attrName>stroke.color</p:attrName>
                                        </p:attrNameLst>
                                      </p:cBhvr>
                                      <p:by>
                                        <p:hsl h="0" s="12549" l="25098"/>
                                      </p:by>
                                    </p:animClr>
                                    <p:set>
                                      <p:cBhvr>
                                        <p:cTn id="179" dur="500" fill="hold"/>
                                        <p:tgtEl>
                                          <p:spTgt spid="74"/>
                                        </p:tgtEl>
                                        <p:attrNameLst>
                                          <p:attrName>fill.type</p:attrName>
                                        </p:attrNameLst>
                                      </p:cBhvr>
                                      <p:to>
                                        <p:strVal val="solid"/>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17"/>
                                        </p:tgtEl>
                                        <p:attrNameLst>
                                          <p:attrName>style.visibility</p:attrName>
                                        </p:attrNameLst>
                                      </p:cBhvr>
                                      <p:to>
                                        <p:strVal val="visible"/>
                                      </p:to>
                                    </p:se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24" presetClass="emph" presetSubtype="0" fill="hold" grpId="3" nodeType="clickEffect">
                                  <p:stCondLst>
                                    <p:cond delay="0"/>
                                  </p:stCondLst>
                                  <p:childTnLst>
                                    <p:animClr clrSpc="hsl" dir="cw">
                                      <p:cBhvr override="childStyle">
                                        <p:cTn id="187" dur="500" fill="hold"/>
                                        <p:tgtEl>
                                          <p:spTgt spid="74"/>
                                        </p:tgtEl>
                                        <p:attrNameLst>
                                          <p:attrName>style.color</p:attrName>
                                        </p:attrNameLst>
                                      </p:cBhvr>
                                      <p:by>
                                        <p:hsl h="0" s="-12549" l="-25098"/>
                                      </p:by>
                                    </p:animClr>
                                    <p:animClr clrSpc="hsl" dir="cw">
                                      <p:cBhvr>
                                        <p:cTn id="188" dur="500" fill="hold"/>
                                        <p:tgtEl>
                                          <p:spTgt spid="74"/>
                                        </p:tgtEl>
                                        <p:attrNameLst>
                                          <p:attrName>fillcolor</p:attrName>
                                        </p:attrNameLst>
                                      </p:cBhvr>
                                      <p:by>
                                        <p:hsl h="0" s="-12549" l="-25098"/>
                                      </p:by>
                                    </p:animClr>
                                    <p:animClr clrSpc="hsl" dir="cw">
                                      <p:cBhvr>
                                        <p:cTn id="189" dur="500" fill="hold"/>
                                        <p:tgtEl>
                                          <p:spTgt spid="74"/>
                                        </p:tgtEl>
                                        <p:attrNameLst>
                                          <p:attrName>stroke.color</p:attrName>
                                        </p:attrNameLst>
                                      </p:cBhvr>
                                      <p:by>
                                        <p:hsl h="0" s="-12549" l="-25098"/>
                                      </p:by>
                                    </p:animClr>
                                    <p:set>
                                      <p:cBhvr>
                                        <p:cTn id="190" dur="500" fill="hold"/>
                                        <p:tgtEl>
                                          <p:spTgt spid="74"/>
                                        </p:tgtEl>
                                        <p:attrNameLst>
                                          <p:attrName>fill.type</p:attrName>
                                        </p:attrNameLst>
                                      </p:cBhvr>
                                      <p:to>
                                        <p:strVal val="solid"/>
                                      </p:to>
                                    </p:set>
                                  </p:childTnLst>
                                </p:cTn>
                              </p:par>
                              <p:par>
                                <p:cTn id="191" presetID="30" presetClass="emph" presetSubtype="0" fill="hold" grpId="4" nodeType="withEffect">
                                  <p:stCondLst>
                                    <p:cond delay="0"/>
                                  </p:stCondLst>
                                  <p:childTnLst>
                                    <p:animClr clrSpc="hsl" dir="cw">
                                      <p:cBhvr override="childStyle">
                                        <p:cTn id="192" dur="500" fill="hold"/>
                                        <p:tgtEl>
                                          <p:spTgt spid="75"/>
                                        </p:tgtEl>
                                        <p:attrNameLst>
                                          <p:attrName>style.color</p:attrName>
                                        </p:attrNameLst>
                                      </p:cBhvr>
                                      <p:by>
                                        <p:hsl h="0" s="12549" l="25098"/>
                                      </p:by>
                                    </p:animClr>
                                    <p:animClr clrSpc="hsl" dir="cw">
                                      <p:cBhvr>
                                        <p:cTn id="193" dur="500" fill="hold"/>
                                        <p:tgtEl>
                                          <p:spTgt spid="75"/>
                                        </p:tgtEl>
                                        <p:attrNameLst>
                                          <p:attrName>fillcolor</p:attrName>
                                        </p:attrNameLst>
                                      </p:cBhvr>
                                      <p:by>
                                        <p:hsl h="0" s="12549" l="25098"/>
                                      </p:by>
                                    </p:animClr>
                                    <p:animClr clrSpc="hsl" dir="cw">
                                      <p:cBhvr>
                                        <p:cTn id="194" dur="500" fill="hold"/>
                                        <p:tgtEl>
                                          <p:spTgt spid="75"/>
                                        </p:tgtEl>
                                        <p:attrNameLst>
                                          <p:attrName>stroke.color</p:attrName>
                                        </p:attrNameLst>
                                      </p:cBhvr>
                                      <p:by>
                                        <p:hsl h="0" s="12549" l="25098"/>
                                      </p:by>
                                    </p:animClr>
                                    <p:set>
                                      <p:cBhvr>
                                        <p:cTn id="195" dur="500" fill="hold"/>
                                        <p:tgtEl>
                                          <p:spTgt spid="75"/>
                                        </p:tgtEl>
                                        <p:attrNameLst>
                                          <p:attrName>fill.type</p:attrName>
                                        </p:attrNameLst>
                                      </p:cBhvr>
                                      <p:to>
                                        <p:strVal val="solid"/>
                                      </p:to>
                                    </p:se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5"/>
                                        </p:tgtEl>
                                        <p:attrNameLst>
                                          <p:attrName>style.visibility</p:attrName>
                                        </p:attrNameLst>
                                      </p:cBhvr>
                                      <p:to>
                                        <p:strVal val="visible"/>
                                      </p:to>
                                    </p:se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24" presetClass="emph" presetSubtype="0" fill="hold" grpId="9" nodeType="clickEffect">
                                  <p:stCondLst>
                                    <p:cond delay="0"/>
                                  </p:stCondLst>
                                  <p:childTnLst>
                                    <p:animClr clrSpc="hsl" dir="cw">
                                      <p:cBhvr override="childStyle">
                                        <p:cTn id="203" dur="500" fill="hold"/>
                                        <p:tgtEl>
                                          <p:spTgt spid="75"/>
                                        </p:tgtEl>
                                        <p:attrNameLst>
                                          <p:attrName>style.color</p:attrName>
                                        </p:attrNameLst>
                                      </p:cBhvr>
                                      <p:by>
                                        <p:hsl h="0" s="-12549" l="-25098"/>
                                      </p:by>
                                    </p:animClr>
                                    <p:animClr clrSpc="hsl" dir="cw">
                                      <p:cBhvr>
                                        <p:cTn id="204" dur="500" fill="hold"/>
                                        <p:tgtEl>
                                          <p:spTgt spid="75"/>
                                        </p:tgtEl>
                                        <p:attrNameLst>
                                          <p:attrName>fillcolor</p:attrName>
                                        </p:attrNameLst>
                                      </p:cBhvr>
                                      <p:by>
                                        <p:hsl h="0" s="-12549" l="-25098"/>
                                      </p:by>
                                    </p:animClr>
                                    <p:animClr clrSpc="hsl" dir="cw">
                                      <p:cBhvr>
                                        <p:cTn id="205" dur="500" fill="hold"/>
                                        <p:tgtEl>
                                          <p:spTgt spid="75"/>
                                        </p:tgtEl>
                                        <p:attrNameLst>
                                          <p:attrName>stroke.color</p:attrName>
                                        </p:attrNameLst>
                                      </p:cBhvr>
                                      <p:by>
                                        <p:hsl h="0" s="-12549" l="-25098"/>
                                      </p:by>
                                    </p:animClr>
                                    <p:set>
                                      <p:cBhvr>
                                        <p:cTn id="206" dur="500" fill="hold"/>
                                        <p:tgtEl>
                                          <p:spTgt spid="7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5" grpId="0" animBg="1"/>
      <p:bldP spid="16" grpId="0" animBg="1"/>
      <p:bldP spid="17" grpId="0" animBg="1"/>
      <p:bldP spid="18" grpId="0" animBg="1"/>
      <p:bldP spid="19" grpId="0" animBg="1"/>
      <p:bldP spid="21" grpId="0" animBg="1"/>
      <p:bldP spid="22" grpId="0" animBg="1"/>
      <p:bldP spid="23" grpId="0" animBg="1"/>
      <p:bldP spid="71" grpId="0" animBg="1"/>
      <p:bldP spid="71" grpId="1" animBg="1"/>
      <p:bldP spid="72" grpId="0" animBg="1"/>
      <p:bldP spid="72" grpId="1" animBg="1"/>
      <p:bldP spid="73" grpId="0" animBg="1"/>
      <p:bldP spid="73" grpId="1" animBg="1"/>
      <p:bldP spid="73" grpId="2" animBg="1"/>
      <p:bldP spid="73" grpId="3" animBg="1"/>
      <p:bldP spid="74" grpId="0" animBg="1"/>
      <p:bldP spid="74" grpId="1" animBg="1"/>
      <p:bldP spid="74" grpId="2" animBg="1"/>
      <p:bldP spid="74" grpId="3" animBg="1"/>
      <p:bldP spid="75" grpId="0" animBg="1"/>
      <p:bldP spid="75" grpId="1" animBg="1"/>
      <p:bldP spid="75" grpId="2" animBg="1"/>
      <p:bldP spid="75" grpId="3" animBg="1"/>
      <p:bldP spid="75" grpId="4" animBg="1"/>
      <p:bldP spid="75" grpId="5" animBg="1"/>
      <p:bldP spid="75" grpId="6" animBg="1"/>
      <p:bldP spid="75" grpId="7" animBg="1"/>
      <p:bldP spid="75" grpId="8" animBg="1"/>
      <p:bldP spid="75" grpId="9" animBg="1"/>
      <p:bldP spid="76" grpId="0" animBg="1"/>
      <p:bldP spid="76" grpId="1" animBg="1"/>
      <p:bldP spid="76" grpId="2" animBg="1"/>
      <p:bldP spid="76" grpId="3" animBg="1"/>
      <p:bldP spid="3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457200" y="714375"/>
            <a:ext cx="8229600" cy="1066800"/>
          </a:xfrm>
        </p:spPr>
        <p:txBody>
          <a:bodyPr/>
          <a:lstStyle/>
          <a:p>
            <a:pPr algn="r"/>
            <a:r>
              <a:rPr lang="he-IL" b="1" dirty="0" smtClean="0"/>
              <a:t>ירושה מרובה – דוגמת קוד</a:t>
            </a:r>
            <a:endParaRPr lang="en-US" b="1" dirty="0" smtClean="0">
              <a:cs typeface="Arial" pitchFamily="34" charset="0"/>
            </a:endParaRPr>
          </a:p>
        </p:txBody>
      </p:sp>
      <p:sp>
        <p:nvSpPr>
          <p:cNvPr id="6" name="TextBox 5"/>
          <p:cNvSpPr txBox="1"/>
          <p:nvPr/>
        </p:nvSpPr>
        <p:spPr>
          <a:xfrm>
            <a:off x="142875" y="1000125"/>
            <a:ext cx="3429000" cy="5586413"/>
          </a:xfrm>
          <a:prstGeom prst="rect">
            <a:avLst/>
          </a:prstGeom>
          <a:noFill/>
        </p:spPr>
        <p:txBody>
          <a:bodyPr rtlCol="1">
            <a:spAutoFit/>
          </a:bodyPr>
          <a:lstStyle/>
          <a:p>
            <a:pPr algn="l" rtl="0">
              <a:defRPr/>
            </a:pPr>
            <a:r>
              <a:rPr lang="en-US" sz="1050" dirty="0"/>
              <a:t>class A{</a:t>
            </a:r>
          </a:p>
          <a:p>
            <a:pPr algn="l" rtl="0">
              <a:defRPr/>
            </a:pPr>
            <a:r>
              <a:rPr lang="en-US" sz="1050" dirty="0"/>
              <a:t>public:</a:t>
            </a:r>
          </a:p>
          <a:p>
            <a:pPr algn="l" rtl="0">
              <a:defRPr/>
            </a:pPr>
            <a:r>
              <a:rPr lang="en-US" sz="1050" dirty="0"/>
              <a:t>	int a;</a:t>
            </a:r>
          </a:p>
          <a:p>
            <a:pPr algn="l" rtl="0">
              <a:defRPr/>
            </a:pPr>
            <a:r>
              <a:rPr lang="en-US" sz="1050" dirty="0"/>
              <a:t>	A() {cout</a:t>
            </a:r>
            <a:r>
              <a:rPr lang="en-US" sz="1050" dirty="0" smtClean="0"/>
              <a:t>&lt;&lt;"Ctor A"&lt;&lt;</a:t>
            </a:r>
            <a:r>
              <a:rPr lang="en-US" sz="1050" dirty="0"/>
              <a:t>endl;}</a:t>
            </a:r>
          </a:p>
          <a:p>
            <a:pPr algn="l" rtl="0">
              <a:defRPr/>
            </a:pPr>
            <a:r>
              <a:rPr lang="en-US" sz="1050" dirty="0"/>
              <a:t>	~A() {cout</a:t>
            </a:r>
            <a:r>
              <a:rPr lang="en-US" sz="1050" dirty="0" smtClean="0"/>
              <a:t>&lt;&lt;"Dtor A"&lt;&lt;</a:t>
            </a:r>
            <a:r>
              <a:rPr lang="en-US" sz="1050" dirty="0"/>
              <a:t>endl;}</a:t>
            </a:r>
          </a:p>
          <a:p>
            <a:pPr algn="l" rtl="0">
              <a:defRPr/>
            </a:pPr>
            <a:r>
              <a:rPr lang="en-US" sz="1050" dirty="0"/>
              <a:t>};</a:t>
            </a:r>
            <a:endParaRPr lang="he-IL" sz="1050" dirty="0"/>
          </a:p>
          <a:p>
            <a:pPr algn="l" rtl="0">
              <a:defRPr/>
            </a:pPr>
            <a:endParaRPr lang="he-IL" sz="1050" dirty="0"/>
          </a:p>
          <a:p>
            <a:pPr algn="l" rtl="0">
              <a:defRPr/>
            </a:pPr>
            <a:r>
              <a:rPr lang="en-US" sz="1050" dirty="0"/>
              <a:t>class B : </a:t>
            </a:r>
            <a:r>
              <a:rPr lang="en-US" sz="1050" b="1" dirty="0">
                <a:solidFill>
                  <a:srgbClr val="C00000"/>
                </a:solidFill>
              </a:rPr>
              <a:t>virtual</a:t>
            </a:r>
            <a:r>
              <a:rPr lang="en-US" sz="1050" dirty="0"/>
              <a:t> public A {</a:t>
            </a:r>
          </a:p>
          <a:p>
            <a:pPr algn="l" rtl="0">
              <a:defRPr/>
            </a:pPr>
            <a:r>
              <a:rPr lang="en-US" sz="1050" dirty="0"/>
              <a:t>public:</a:t>
            </a:r>
          </a:p>
          <a:p>
            <a:pPr algn="l" rtl="0">
              <a:defRPr/>
            </a:pPr>
            <a:r>
              <a:rPr lang="en-US" sz="1050" dirty="0"/>
              <a:t>	int b;</a:t>
            </a:r>
          </a:p>
          <a:p>
            <a:pPr algn="l" rtl="0">
              <a:defRPr/>
            </a:pPr>
            <a:r>
              <a:rPr lang="en-US" sz="1050" dirty="0"/>
              <a:t>	B() {cout</a:t>
            </a:r>
            <a:r>
              <a:rPr lang="en-US" sz="1050" dirty="0" smtClean="0"/>
              <a:t>&lt;&lt;"Ctor B"&lt;&lt;</a:t>
            </a:r>
            <a:r>
              <a:rPr lang="en-US" sz="1050" dirty="0"/>
              <a:t>endl;}</a:t>
            </a:r>
          </a:p>
          <a:p>
            <a:pPr algn="l" rtl="0">
              <a:defRPr/>
            </a:pPr>
            <a:r>
              <a:rPr lang="en-US" sz="1050" dirty="0"/>
              <a:t>	~B() {cout</a:t>
            </a:r>
            <a:r>
              <a:rPr lang="en-US" sz="1050" dirty="0" smtClean="0"/>
              <a:t>&lt;&lt;"Dtor B"&lt;&lt;</a:t>
            </a:r>
            <a:r>
              <a:rPr lang="en-US" sz="1050" dirty="0"/>
              <a:t>endl;}</a:t>
            </a:r>
          </a:p>
          <a:p>
            <a:pPr algn="l" rtl="0">
              <a:defRPr/>
            </a:pPr>
            <a:r>
              <a:rPr lang="en-US" sz="1050" dirty="0"/>
              <a:t>};</a:t>
            </a:r>
            <a:endParaRPr lang="he-IL" sz="1050" dirty="0"/>
          </a:p>
          <a:p>
            <a:pPr algn="l" rtl="0">
              <a:defRPr/>
            </a:pPr>
            <a:endParaRPr lang="he-IL" sz="1050" dirty="0"/>
          </a:p>
          <a:p>
            <a:pPr algn="l" rtl="0">
              <a:defRPr/>
            </a:pPr>
            <a:r>
              <a:rPr lang="en-US" sz="1050" dirty="0"/>
              <a:t>class C : public B {</a:t>
            </a:r>
          </a:p>
          <a:p>
            <a:pPr algn="l" rtl="0">
              <a:defRPr/>
            </a:pPr>
            <a:r>
              <a:rPr lang="en-US" sz="1050" dirty="0"/>
              <a:t>public:</a:t>
            </a:r>
          </a:p>
          <a:p>
            <a:pPr algn="l" rtl="0">
              <a:defRPr/>
            </a:pPr>
            <a:r>
              <a:rPr lang="en-US" sz="1050" dirty="0"/>
              <a:t>	int c;</a:t>
            </a:r>
          </a:p>
          <a:p>
            <a:pPr algn="l" rtl="0">
              <a:defRPr/>
            </a:pPr>
            <a:r>
              <a:rPr lang="fr-FR" sz="1050" dirty="0"/>
              <a:t>	C() {cout</a:t>
            </a:r>
            <a:r>
              <a:rPr lang="fr-FR" sz="1050" dirty="0" smtClean="0"/>
              <a:t>&lt;&lt;"Ctor C"&lt;&lt;</a:t>
            </a:r>
            <a:r>
              <a:rPr lang="fr-FR" sz="1050" dirty="0"/>
              <a:t>endl;}</a:t>
            </a:r>
          </a:p>
          <a:p>
            <a:pPr algn="l" rtl="0">
              <a:defRPr/>
            </a:pPr>
            <a:r>
              <a:rPr lang="en-US" sz="1050" dirty="0"/>
              <a:t>	~C() {cout</a:t>
            </a:r>
            <a:r>
              <a:rPr lang="en-US" sz="1050" dirty="0" smtClean="0"/>
              <a:t>&lt;&lt;"Dtor C"&lt;&lt;</a:t>
            </a:r>
            <a:r>
              <a:rPr lang="en-US" sz="1050" dirty="0"/>
              <a:t>endl;}</a:t>
            </a:r>
          </a:p>
          <a:p>
            <a:pPr algn="l" rtl="0">
              <a:defRPr/>
            </a:pPr>
            <a:r>
              <a:rPr lang="en-US" sz="1050" dirty="0"/>
              <a:t>};</a:t>
            </a:r>
            <a:endParaRPr lang="he-IL" sz="1050" dirty="0"/>
          </a:p>
          <a:p>
            <a:pPr algn="l" rtl="0">
              <a:defRPr/>
            </a:pPr>
            <a:endParaRPr lang="he-IL" sz="1050" dirty="0"/>
          </a:p>
          <a:p>
            <a:pPr algn="l" rtl="0">
              <a:defRPr/>
            </a:pPr>
            <a:r>
              <a:rPr lang="en-US" sz="1050" dirty="0"/>
              <a:t>class D : public B {</a:t>
            </a:r>
          </a:p>
          <a:p>
            <a:pPr algn="l" rtl="0">
              <a:defRPr/>
            </a:pPr>
            <a:r>
              <a:rPr lang="en-US" sz="1050" dirty="0"/>
              <a:t>public:</a:t>
            </a:r>
          </a:p>
          <a:p>
            <a:pPr algn="l" rtl="0">
              <a:defRPr/>
            </a:pPr>
            <a:r>
              <a:rPr lang="en-US" sz="1050" dirty="0"/>
              <a:t>	int d;</a:t>
            </a:r>
          </a:p>
          <a:p>
            <a:pPr algn="l" rtl="0">
              <a:defRPr/>
            </a:pPr>
            <a:r>
              <a:rPr lang="fr-FR" sz="1050" dirty="0"/>
              <a:t>	D() {cout</a:t>
            </a:r>
            <a:r>
              <a:rPr lang="fr-FR" sz="1050" dirty="0" smtClean="0"/>
              <a:t>&lt;&lt;"Ctor D"&lt;&lt;</a:t>
            </a:r>
            <a:r>
              <a:rPr lang="fr-FR" sz="1050" dirty="0"/>
              <a:t>endl;}</a:t>
            </a:r>
          </a:p>
          <a:p>
            <a:pPr algn="l" rtl="0">
              <a:defRPr/>
            </a:pPr>
            <a:r>
              <a:rPr lang="en-US" sz="1050" dirty="0"/>
              <a:t>	~D() {cout</a:t>
            </a:r>
            <a:r>
              <a:rPr lang="en-US" sz="1050" dirty="0" smtClean="0"/>
              <a:t>&lt;&lt;"Dtor D"&lt;&lt;</a:t>
            </a:r>
            <a:r>
              <a:rPr lang="en-US" sz="1050" dirty="0"/>
              <a:t>endl;}</a:t>
            </a:r>
          </a:p>
          <a:p>
            <a:pPr algn="l" rtl="0">
              <a:defRPr/>
            </a:pPr>
            <a:r>
              <a:rPr lang="en-US" sz="1050" dirty="0"/>
              <a:t>};</a:t>
            </a:r>
            <a:endParaRPr lang="he-IL" sz="1050" dirty="0"/>
          </a:p>
          <a:p>
            <a:pPr algn="l" rtl="0">
              <a:defRPr/>
            </a:pPr>
            <a:endParaRPr lang="he-IL" sz="1050" dirty="0"/>
          </a:p>
          <a:p>
            <a:pPr algn="l" rtl="0">
              <a:defRPr/>
            </a:pPr>
            <a:r>
              <a:rPr lang="en-US" sz="1050" dirty="0"/>
              <a:t>class E : public C, public D {</a:t>
            </a:r>
          </a:p>
          <a:p>
            <a:pPr algn="l" rtl="0">
              <a:defRPr/>
            </a:pPr>
            <a:r>
              <a:rPr lang="en-US" sz="1050" dirty="0"/>
              <a:t>public:</a:t>
            </a:r>
          </a:p>
          <a:p>
            <a:pPr algn="l" rtl="0">
              <a:defRPr/>
            </a:pPr>
            <a:r>
              <a:rPr lang="en-US" sz="1050" dirty="0"/>
              <a:t>	int e;</a:t>
            </a:r>
          </a:p>
          <a:p>
            <a:pPr algn="l" rtl="0">
              <a:defRPr/>
            </a:pPr>
            <a:r>
              <a:rPr lang="pt-BR" sz="1050" dirty="0"/>
              <a:t>	E() {cout</a:t>
            </a:r>
            <a:r>
              <a:rPr lang="pt-BR" sz="1050" dirty="0" smtClean="0"/>
              <a:t>&lt;&lt;"Ctor E"&lt;&lt;</a:t>
            </a:r>
            <a:r>
              <a:rPr lang="pt-BR" sz="1050" dirty="0"/>
              <a:t>endl;}</a:t>
            </a:r>
          </a:p>
          <a:p>
            <a:pPr algn="l" rtl="0">
              <a:defRPr/>
            </a:pPr>
            <a:r>
              <a:rPr lang="en-US" sz="1050" dirty="0"/>
              <a:t>	~E() {cout</a:t>
            </a:r>
            <a:r>
              <a:rPr lang="en-US" sz="1050" dirty="0" smtClean="0"/>
              <a:t>&lt;&lt;"Dtor E"&lt;&lt;</a:t>
            </a:r>
            <a:r>
              <a:rPr lang="en-US" sz="1050" dirty="0"/>
              <a:t>endl;}</a:t>
            </a:r>
          </a:p>
          <a:p>
            <a:pPr algn="l" rtl="0">
              <a:defRPr/>
            </a:pPr>
            <a:r>
              <a:rPr lang="he-IL" sz="1050" dirty="0"/>
              <a:t>{</a:t>
            </a:r>
            <a:r>
              <a:rPr lang="en-US" sz="1050" dirty="0"/>
              <a:t>;</a:t>
            </a:r>
            <a:endParaRPr lang="he-IL" sz="1050" dirty="0"/>
          </a:p>
        </p:txBody>
      </p:sp>
      <p:sp>
        <p:nvSpPr>
          <p:cNvPr id="16388" name="TextBox 6"/>
          <p:cNvSpPr txBox="1">
            <a:spLocks noChangeArrowheads="1"/>
          </p:cNvSpPr>
          <p:nvPr/>
        </p:nvSpPr>
        <p:spPr bwMode="auto">
          <a:xfrm>
            <a:off x="4572000" y="1700213"/>
            <a:ext cx="42862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int main ()</a:t>
            </a:r>
          </a:p>
          <a:p>
            <a:pPr algn="l" rtl="0" eaLnBrk="1" hangingPunct="1"/>
            <a:r>
              <a:rPr lang="he-IL" dirty="0"/>
              <a:t>}</a:t>
            </a:r>
          </a:p>
          <a:p>
            <a:pPr algn="l" rtl="0" eaLnBrk="1" hangingPunct="1"/>
            <a:r>
              <a:rPr lang="en-US" dirty="0"/>
              <a:t>     E e;</a:t>
            </a:r>
          </a:p>
          <a:p>
            <a:pPr algn="l" rtl="0" eaLnBrk="1" hangingPunct="1"/>
            <a:r>
              <a:rPr lang="he-IL" dirty="0"/>
              <a:t>{</a:t>
            </a:r>
            <a:endParaRPr lang="en-US" dirty="0"/>
          </a:p>
        </p:txBody>
      </p:sp>
      <p:sp>
        <p:nvSpPr>
          <p:cNvPr id="5" name="TextBox 4"/>
          <p:cNvSpPr txBox="1">
            <a:spLocks noChangeArrowheads="1"/>
          </p:cNvSpPr>
          <p:nvPr/>
        </p:nvSpPr>
        <p:spPr bwMode="auto">
          <a:xfrm>
            <a:off x="4572000" y="3000375"/>
            <a:ext cx="42862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dirty="0"/>
              <a:t>Output:</a:t>
            </a:r>
          </a:p>
          <a:p>
            <a:pPr algn="l" rtl="0" eaLnBrk="1" hangingPunct="1"/>
            <a:r>
              <a:rPr lang="pt-BR" dirty="0"/>
              <a:t>Ctor A</a:t>
            </a:r>
          </a:p>
          <a:p>
            <a:pPr algn="l" rtl="0" eaLnBrk="1" hangingPunct="1"/>
            <a:r>
              <a:rPr lang="pt-BR" dirty="0"/>
              <a:t>Ctor B</a:t>
            </a:r>
          </a:p>
          <a:p>
            <a:pPr algn="l" rtl="0" eaLnBrk="1" hangingPunct="1"/>
            <a:r>
              <a:rPr lang="pt-BR" dirty="0"/>
              <a:t>Ctor C</a:t>
            </a:r>
          </a:p>
          <a:p>
            <a:pPr algn="l" rtl="0" eaLnBrk="1" hangingPunct="1"/>
            <a:r>
              <a:rPr lang="pt-BR" dirty="0"/>
              <a:t>Ctor B</a:t>
            </a:r>
            <a:r>
              <a:rPr lang="en-US" dirty="0"/>
              <a:t> </a:t>
            </a:r>
            <a:r>
              <a:rPr lang="en-US" dirty="0">
                <a:solidFill>
                  <a:srgbClr val="C00000"/>
                </a:solidFill>
              </a:rPr>
              <a:t>// A </a:t>
            </a:r>
            <a:r>
              <a:rPr lang="he-IL" dirty="0" smtClean="0">
                <a:solidFill>
                  <a:srgbClr val="C00000"/>
                </a:solidFill>
              </a:rPr>
              <a:t>אין יצירה חדשה של</a:t>
            </a:r>
            <a:endParaRPr lang="pt-BR" dirty="0">
              <a:solidFill>
                <a:srgbClr val="C00000"/>
              </a:solidFill>
            </a:endParaRPr>
          </a:p>
          <a:p>
            <a:pPr algn="l" rtl="0" eaLnBrk="1" hangingPunct="1"/>
            <a:r>
              <a:rPr lang="pt-BR" dirty="0"/>
              <a:t>Ctor D</a:t>
            </a:r>
          </a:p>
          <a:p>
            <a:pPr algn="l" rtl="0" eaLnBrk="1" hangingPunct="1"/>
            <a:r>
              <a:rPr lang="pt-BR" dirty="0"/>
              <a:t>Ctor E</a:t>
            </a:r>
          </a:p>
          <a:p>
            <a:pPr algn="l" rtl="0" eaLnBrk="1" hangingPunct="1"/>
            <a:r>
              <a:rPr lang="pt-BR" dirty="0"/>
              <a:t>Dtor </a:t>
            </a:r>
            <a:r>
              <a:rPr lang="pt-BR" dirty="0" smtClean="0"/>
              <a:t>E</a:t>
            </a:r>
            <a:r>
              <a:rPr lang="en-US" dirty="0" smtClean="0"/>
              <a:t> </a:t>
            </a:r>
            <a:r>
              <a:rPr lang="en-US" dirty="0">
                <a:solidFill>
                  <a:srgbClr val="C00000"/>
                </a:solidFill>
              </a:rPr>
              <a:t>// </a:t>
            </a:r>
            <a:r>
              <a:rPr lang="he-IL" dirty="0" smtClean="0">
                <a:solidFill>
                  <a:srgbClr val="C00000"/>
                </a:solidFill>
              </a:rPr>
              <a:t>סדר הריסה הפוך</a:t>
            </a:r>
            <a:endParaRPr lang="pt-BR" dirty="0"/>
          </a:p>
          <a:p>
            <a:pPr algn="l" rtl="0" eaLnBrk="1" hangingPunct="1"/>
            <a:r>
              <a:rPr lang="pt-BR" dirty="0"/>
              <a:t>Dtor D</a:t>
            </a:r>
          </a:p>
          <a:p>
            <a:pPr algn="l" rtl="0" eaLnBrk="1" hangingPunct="1"/>
            <a:r>
              <a:rPr lang="pt-BR" dirty="0"/>
              <a:t>Dtor B</a:t>
            </a:r>
          </a:p>
          <a:p>
            <a:pPr algn="l" rtl="0" eaLnBrk="1" hangingPunct="1"/>
            <a:r>
              <a:rPr lang="pt-BR" dirty="0"/>
              <a:t>Dtor C</a:t>
            </a:r>
          </a:p>
          <a:p>
            <a:pPr algn="l" rtl="0" eaLnBrk="1" hangingPunct="1"/>
            <a:r>
              <a:rPr lang="pt-BR" dirty="0"/>
              <a:t>Dtor B</a:t>
            </a:r>
          </a:p>
          <a:p>
            <a:pPr algn="l" rtl="0" eaLnBrk="1" hangingPunct="1"/>
            <a:r>
              <a:rPr lang="pt-BR" dirty="0"/>
              <a:t>Dtor A</a:t>
            </a:r>
            <a:endParaRPr lang="en-US"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26</a:t>
            </a:fld>
            <a:endParaRPr lang="he-IL" dirty="0"/>
          </a:p>
        </p:txBody>
      </p:sp>
    </p:spTree>
    <p:extLst>
      <p:ext uri="{BB962C8B-B14F-4D97-AF65-F5344CB8AC3E}">
        <p14:creationId xmlns:p14="http://schemas.microsoft.com/office/powerpoint/2010/main" val="871808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algn="ctr" rtl="0"/>
            <a:r>
              <a:rPr lang="en-US" dirty="0" smtClean="0">
                <a:cs typeface="Arial" pitchFamily="34" charset="0"/>
              </a:rPr>
              <a:t>Hiding</a:t>
            </a:r>
          </a:p>
        </p:txBody>
      </p:sp>
      <p:sp>
        <p:nvSpPr>
          <p:cNvPr id="17411" name="Rectangle 3"/>
          <p:cNvSpPr>
            <a:spLocks noGrp="1"/>
          </p:cNvSpPr>
          <p:nvPr>
            <p:ph type="body" idx="1"/>
          </p:nvPr>
        </p:nvSpPr>
        <p:spPr>
          <a:xfrm>
            <a:off x="0" y="2205038"/>
            <a:ext cx="3887788" cy="3528218"/>
          </a:xfrm>
        </p:spPr>
        <p:txBody>
          <a:bodyPr/>
          <a:lstStyle/>
          <a:p>
            <a:pPr algn="l" rtl="0">
              <a:lnSpc>
                <a:spcPct val="80000"/>
              </a:lnSpc>
              <a:buFont typeface="Georgia" pitchFamily="18" charset="0"/>
              <a:buNone/>
            </a:pPr>
            <a:r>
              <a:rPr lang="en-US" sz="1400" b="1" noProof="1" smtClean="0">
                <a:solidFill>
                  <a:srgbClr val="0000FF"/>
                </a:solidFill>
                <a:cs typeface="Times New Roman" pitchFamily="18" charset="0"/>
              </a:rPr>
              <a:t>class</a:t>
            </a:r>
            <a:r>
              <a:rPr lang="en-US" sz="1400" noProof="1" smtClean="0">
                <a:cs typeface="Times New Roman" pitchFamily="18" charset="0"/>
              </a:rPr>
              <a:t> </a:t>
            </a:r>
            <a:r>
              <a:rPr lang="en-US" sz="1400" b="1" noProof="1" smtClean="0">
                <a:cs typeface="Times New Roman" pitchFamily="18" charset="0"/>
              </a:rPr>
              <a:t>Worker</a:t>
            </a:r>
          </a:p>
          <a:p>
            <a:pPr algn="l" rtl="0">
              <a:lnSpc>
                <a:spcPct val="80000"/>
              </a:lnSpc>
              <a:buFont typeface="Georgia" pitchFamily="18" charset="0"/>
              <a:buNone/>
            </a:pPr>
            <a:r>
              <a:rPr lang="en-US" sz="1400" noProof="1" smtClean="0">
                <a:cs typeface="Times New Roman" pitchFamily="18" charset="0"/>
              </a:rPr>
              <a:t>{</a:t>
            </a:r>
          </a:p>
          <a:p>
            <a:pPr algn="l" rtl="0">
              <a:lnSpc>
                <a:spcPct val="80000"/>
              </a:lnSpc>
              <a:buFont typeface="Georgia" pitchFamily="18" charset="0"/>
              <a:buNone/>
            </a:pPr>
            <a:r>
              <a:rPr lang="en-US" sz="1400" b="1" noProof="1" smtClean="0">
                <a:solidFill>
                  <a:srgbClr val="0000FF"/>
                </a:solidFill>
                <a:cs typeface="Times New Roman" pitchFamily="18" charset="0"/>
              </a:rPr>
              <a:t>protected</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b="1" noProof="1" smtClean="0">
                <a:solidFill>
                  <a:srgbClr val="33CC33"/>
                </a:solidFill>
                <a:cs typeface="Times New Roman" pitchFamily="18" charset="0"/>
              </a:rPr>
              <a:t>int m_worker_num;</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m_salary;</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string</a:t>
            </a:r>
            <a:r>
              <a:rPr lang="en-US" sz="1400" noProof="1" smtClean="0">
                <a:cs typeface="Times New Roman" pitchFamily="18" charset="0"/>
              </a:rPr>
              <a:t> m_boss_mame;</a:t>
            </a:r>
          </a:p>
          <a:p>
            <a:pPr algn="l" rtl="0">
              <a:lnSpc>
                <a:spcPct val="80000"/>
              </a:lnSpc>
              <a:buFont typeface="Georgia" pitchFamily="18" charset="0"/>
              <a:buNone/>
            </a:pPr>
            <a:r>
              <a:rPr lang="en-US" sz="1400" b="1" noProof="1" smtClean="0">
                <a:solidFill>
                  <a:srgbClr val="0000FF"/>
                </a:solidFill>
                <a:cs typeface="Times New Roman" pitchFamily="18" charset="0"/>
              </a:rPr>
              <a:t>public</a:t>
            </a:r>
            <a:r>
              <a:rPr lang="en-US" sz="1400" noProof="1" smtClean="0">
                <a:cs typeface="Times New Roman" pitchFamily="18" charset="0"/>
              </a:rPr>
              <a:t>:</a:t>
            </a:r>
          </a:p>
          <a:p>
            <a:pPr algn="l" rtl="0">
              <a:lnSpc>
                <a:spcPct val="80000"/>
              </a:lnSpc>
              <a:buNone/>
            </a:pPr>
            <a:r>
              <a:rPr lang="en-US" sz="1400" noProof="1" smtClean="0">
                <a:cs typeface="Times New Roman" pitchFamily="18" charset="0"/>
              </a:rPr>
              <a:t>	</a:t>
            </a:r>
            <a:r>
              <a:rPr lang="en-US" sz="1400" b="1" noProof="1" smtClean="0">
                <a:cs typeface="Times New Roman" pitchFamily="18" charset="0"/>
              </a:rPr>
              <a:t>Worker</a:t>
            </a:r>
            <a:r>
              <a:rPr lang="en-US" sz="1400" dirty="0" smtClean="0">
                <a:cs typeface="Times New Roman" pitchFamily="18" charset="0"/>
              </a:rPr>
              <a:t> </a:t>
            </a:r>
            <a:r>
              <a:rPr lang="en-US" sz="1400" noProof="1" smtClean="0">
                <a:cs typeface="Times New Roman" pitchFamily="18" charset="0"/>
              </a:rPr>
              <a:t>(</a:t>
            </a:r>
            <a:r>
              <a:rPr lang="en-US" sz="1400" noProof="1">
                <a:solidFill>
                  <a:srgbClr val="0000FF"/>
                </a:solidFill>
                <a:cs typeface="Times New Roman" pitchFamily="18" charset="0"/>
              </a:rPr>
              <a:t>const int &amp; </a:t>
            </a:r>
            <a:r>
              <a:rPr lang="en-US" sz="1400" noProof="1">
                <a:cs typeface="Times New Roman" pitchFamily="18" charset="0"/>
              </a:rPr>
              <a:t>worker_num, </a:t>
            </a:r>
          </a:p>
          <a:p>
            <a:pPr algn="l" rtl="0">
              <a:lnSpc>
                <a:spcPct val="80000"/>
              </a:lnSpc>
              <a:buNone/>
            </a:pPr>
            <a:r>
              <a:rPr lang="en-US" sz="1400" noProof="1">
                <a:solidFill>
                  <a:srgbClr val="0000FF"/>
                </a:solidFill>
                <a:cs typeface="Times New Roman" pitchFamily="18" charset="0"/>
              </a:rPr>
              <a:t>                   const int &amp; </a:t>
            </a:r>
            <a:r>
              <a:rPr lang="en-US" sz="1400" noProof="1">
                <a:cs typeface="Times New Roman" pitchFamily="18" charset="0"/>
              </a:rPr>
              <a:t>salary, </a:t>
            </a:r>
            <a:endParaRPr lang="en-US" sz="1400" dirty="0">
              <a:cs typeface="Times New Roman" pitchFamily="18" charset="0"/>
            </a:endParaRPr>
          </a:p>
          <a:p>
            <a:pPr algn="l" rtl="0">
              <a:lnSpc>
                <a:spcPct val="80000"/>
              </a:lnSpc>
              <a:buNone/>
            </a:pPr>
            <a:r>
              <a:rPr lang="en-US" sz="1400" dirty="0">
                <a:cs typeface="Times New Roman" pitchFamily="18" charset="0"/>
              </a:rPr>
              <a:t>		</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a:cs typeface="Times New Roman" pitchFamily="18" charset="0"/>
              </a:rPr>
              <a:t>boss_mame): </a:t>
            </a:r>
            <a:endParaRPr lang="en-US" sz="1400" noProof="1" smtClean="0">
              <a:cs typeface="Times New Roman" pitchFamily="18" charset="0"/>
            </a:endParaRPr>
          </a:p>
          <a:p>
            <a:pPr algn="l" rtl="0">
              <a:lnSpc>
                <a:spcPct val="80000"/>
              </a:lnSpc>
              <a:buFont typeface="Georgia" pitchFamily="18" charset="0"/>
              <a:buNone/>
            </a:pPr>
            <a:r>
              <a:rPr lang="en-US" sz="1400" noProof="1" smtClean="0">
                <a:cs typeface="Times New Roman" pitchFamily="18" charset="0"/>
              </a:rPr>
              <a:t>		m_worker_num(worker_num),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m_salary(salary),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m</a:t>
            </a:r>
            <a:r>
              <a:rPr lang="en-US" sz="1400" noProof="1" smtClean="0">
                <a:cs typeface="Times New Roman" pitchFamily="18" charset="0"/>
              </a:rPr>
              <a:t>_boss_mame(boss_mame){}</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Worker</a:t>
            </a: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void</a:t>
            </a:r>
            <a:r>
              <a:rPr lang="en-US" sz="1400" noProof="1" smtClean="0">
                <a:cs typeface="Times New Roman" pitchFamily="18" charset="0"/>
              </a:rPr>
              <a:t> print()</a:t>
            </a:r>
            <a:r>
              <a:rPr lang="en-US" sz="1400" dirty="0" smtClean="0">
                <a:cs typeface="Times New Roman" pitchFamily="18" charset="0"/>
              </a:rPr>
              <a:t> </a:t>
            </a: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a:t>
            </a:r>
            <a:r>
              <a:rPr lang="en-US" sz="1400" dirty="0" smtClean="0">
                <a:cs typeface="Times New Roman" pitchFamily="18" charset="0"/>
              </a:rPr>
              <a:t> </a:t>
            </a:r>
            <a:r>
              <a:rPr lang="en-US" sz="1400" noProof="1" smtClean="0">
                <a:cs typeface="Times New Roman" pitchFamily="18" charset="0"/>
              </a:rPr>
              <a:t>cout&lt;&lt;</a:t>
            </a:r>
            <a:r>
              <a:rPr lang="en-US" sz="1400" noProof="1" smtClean="0">
                <a:solidFill>
                  <a:schemeClr val="hlink"/>
                </a:solidFill>
                <a:cs typeface="Times New Roman" pitchFamily="18" charset="0"/>
              </a:rPr>
              <a:t>"Worker Print " </a:t>
            </a:r>
            <a:r>
              <a:rPr lang="en-US" sz="1400" noProof="1" smtClean="0">
                <a:cs typeface="Times New Roman" pitchFamily="18" charset="0"/>
              </a:rPr>
              <a:t>&lt;&lt;endl;</a:t>
            </a:r>
            <a:r>
              <a:rPr lang="en-US" sz="1400" dirty="0" smtClean="0">
                <a:cs typeface="Times New Roman" pitchFamily="18" charset="0"/>
              </a:rPr>
              <a:t> </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endParaRPr lang="en-US" sz="1400" dirty="0" smtClean="0">
              <a:cs typeface="Times New Roman" pitchFamily="18" charset="0"/>
            </a:endParaRPr>
          </a:p>
        </p:txBody>
      </p:sp>
      <p:sp>
        <p:nvSpPr>
          <p:cNvPr id="80900" name="Text Box 4"/>
          <p:cNvSpPr txBox="1">
            <a:spLocks noChangeArrowheads="1"/>
          </p:cNvSpPr>
          <p:nvPr/>
        </p:nvSpPr>
        <p:spPr bwMode="auto">
          <a:xfrm>
            <a:off x="4787900" y="2349500"/>
            <a:ext cx="4248150" cy="472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sz="1400" b="1" noProof="1">
                <a:solidFill>
                  <a:srgbClr val="0000FF"/>
                </a:solidFill>
              </a:rPr>
              <a:t>class</a:t>
            </a:r>
            <a:r>
              <a:rPr lang="en-US" sz="1400" noProof="1"/>
              <a:t> </a:t>
            </a:r>
            <a:r>
              <a:rPr lang="en-US" sz="1400" b="1" noProof="1"/>
              <a:t>Teacher</a:t>
            </a:r>
            <a:r>
              <a:rPr lang="en-US" sz="1400" noProof="1"/>
              <a:t>: </a:t>
            </a:r>
            <a:r>
              <a:rPr lang="en-US" sz="1400" b="1" noProof="1">
                <a:solidFill>
                  <a:srgbClr val="0000FF"/>
                </a:solidFill>
              </a:rPr>
              <a:t>public</a:t>
            </a:r>
            <a:r>
              <a:rPr lang="en-US" sz="1400" noProof="1"/>
              <a:t> </a:t>
            </a:r>
            <a:r>
              <a:rPr lang="en-US" sz="1400" b="1" noProof="1"/>
              <a:t>Worker</a:t>
            </a:r>
          </a:p>
          <a:p>
            <a:pPr algn="l" rtl="0" eaLnBrk="1" hangingPunct="1"/>
            <a:r>
              <a:rPr lang="en-US" sz="1400" noProof="1"/>
              <a:t>{</a:t>
            </a:r>
          </a:p>
          <a:p>
            <a:pPr algn="l" rtl="0" eaLnBrk="1" hangingPunct="1"/>
            <a:r>
              <a:rPr lang="en-US" sz="1400" b="1" noProof="1">
                <a:solidFill>
                  <a:srgbClr val="0000FF"/>
                </a:solidFill>
              </a:rPr>
              <a:t>protected</a:t>
            </a:r>
            <a:r>
              <a:rPr lang="en-US" sz="1400" noProof="1"/>
              <a:t>:</a:t>
            </a:r>
            <a:endParaRPr lang="en-US" sz="1400" dirty="0"/>
          </a:p>
          <a:p>
            <a:pPr algn="l" rtl="0" eaLnBrk="1" hangingPunct="1"/>
            <a:r>
              <a:rPr lang="en-US" sz="1400" dirty="0"/>
              <a:t>     </a:t>
            </a:r>
            <a:r>
              <a:rPr lang="en-US" sz="1400" b="1" dirty="0">
                <a:solidFill>
                  <a:srgbClr val="33CC33"/>
                </a:solidFill>
              </a:rPr>
              <a:t>int m_worker_num;</a:t>
            </a:r>
            <a:endParaRPr lang="en-US" sz="1400" b="1" noProof="1">
              <a:solidFill>
                <a:srgbClr val="33CC33"/>
              </a:solidFill>
            </a:endParaRPr>
          </a:p>
          <a:p>
            <a:pPr algn="l" rtl="0" eaLnBrk="1" hangingPunct="1"/>
            <a:r>
              <a:rPr lang="en-US" sz="1400" noProof="1" smtClean="0">
                <a:solidFill>
                  <a:srgbClr val="0000FF"/>
                </a:solidFill>
              </a:rPr>
              <a:t>string</a:t>
            </a:r>
            <a:r>
              <a:rPr lang="en-US" sz="1400" noProof="1" smtClean="0"/>
              <a:t> </a:t>
            </a:r>
            <a:r>
              <a:rPr lang="en-US" sz="1400" noProof="1"/>
              <a:t>m_course_name;</a:t>
            </a:r>
          </a:p>
          <a:p>
            <a:pPr algn="l" rtl="0" eaLnBrk="1" hangingPunct="1"/>
            <a:r>
              <a:rPr lang="en-US" sz="1400" b="1" noProof="1">
                <a:solidFill>
                  <a:srgbClr val="0000FF"/>
                </a:solidFill>
              </a:rPr>
              <a:t>public</a:t>
            </a:r>
            <a:r>
              <a:rPr lang="en-US" sz="1400" noProof="1"/>
              <a:t>:</a:t>
            </a:r>
          </a:p>
          <a:p>
            <a:pPr algn="l" rtl="0" eaLnBrk="1" hangingPunct="1"/>
            <a:r>
              <a:rPr lang="en-US" sz="1400" dirty="0"/>
              <a:t>     </a:t>
            </a:r>
            <a:r>
              <a:rPr lang="en-US" sz="1400" b="1" noProof="1"/>
              <a:t>Teacher</a:t>
            </a:r>
            <a:r>
              <a:rPr lang="en-US" sz="1400" dirty="0"/>
              <a:t> </a:t>
            </a:r>
            <a:r>
              <a:rPr lang="en-US" sz="1400" noProof="1" smtClean="0"/>
              <a:t>(</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a:t>course_name,</a:t>
            </a:r>
            <a:r>
              <a:rPr lang="en-US" sz="1400" dirty="0"/>
              <a:t> </a:t>
            </a:r>
          </a:p>
          <a:p>
            <a:pPr algn="l" rtl="0" eaLnBrk="1" hangingPunct="1"/>
            <a:r>
              <a:rPr lang="en-US" sz="1400" noProof="1">
                <a:solidFill>
                  <a:srgbClr val="0000FF"/>
                </a:solidFill>
                <a:cs typeface="Times New Roman" pitchFamily="18" charset="0"/>
              </a:rPr>
              <a:t>          const int &amp; </a:t>
            </a:r>
            <a:r>
              <a:rPr lang="en-US" sz="1400" noProof="1"/>
              <a:t>worker_num, </a:t>
            </a:r>
            <a:r>
              <a:rPr lang="en-US" sz="1400" noProof="1">
                <a:solidFill>
                  <a:srgbClr val="0000FF"/>
                </a:solidFill>
                <a:cs typeface="Times New Roman" pitchFamily="18" charset="0"/>
              </a:rPr>
              <a:t>const int &amp;</a:t>
            </a:r>
            <a:r>
              <a:rPr lang="en-US" sz="1400" noProof="1"/>
              <a:t> salary, </a:t>
            </a:r>
          </a:p>
          <a:p>
            <a:pPr algn="l" rtl="0" eaLnBrk="1" hangingPunct="1"/>
            <a:r>
              <a:rPr lang="en-US" sz="1400" noProof="1">
                <a:solidFill>
                  <a:srgbClr val="0000FF"/>
                </a:solidFill>
                <a:cs typeface="Times New Roman" pitchFamily="18" charset="0"/>
              </a:rPr>
              <a:t>          </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a:t>boss_mame):</a:t>
            </a:r>
          </a:p>
          <a:p>
            <a:pPr algn="l" rtl="0" eaLnBrk="1" hangingPunct="1"/>
            <a:r>
              <a:rPr lang="en-US" sz="1400" noProof="1"/>
              <a:t>     </a:t>
            </a:r>
            <a:r>
              <a:rPr lang="en-US" sz="1400" dirty="0"/>
              <a:t>     </a:t>
            </a:r>
            <a:r>
              <a:rPr lang="en-US" sz="1400" b="1" noProof="1"/>
              <a:t>Worker</a:t>
            </a:r>
            <a:r>
              <a:rPr lang="en-US" sz="1400" dirty="0"/>
              <a:t> </a:t>
            </a:r>
            <a:r>
              <a:rPr lang="en-US" sz="1400" noProof="1"/>
              <a:t>(worker_num, salary, boss_mame</a:t>
            </a:r>
            <a:r>
              <a:rPr lang="en-US" sz="1400" noProof="1" smtClean="0"/>
              <a:t>),</a:t>
            </a:r>
          </a:p>
          <a:p>
            <a:pPr algn="l" rtl="0" eaLnBrk="1" hangingPunct="1"/>
            <a:r>
              <a:rPr lang="en-US" sz="1400" noProof="1" smtClean="0"/>
              <a:t>          m_worker_num</a:t>
            </a:r>
            <a:r>
              <a:rPr lang="en-US" sz="1400" noProof="1"/>
              <a:t>(++worker_num</a:t>
            </a:r>
            <a:r>
              <a:rPr lang="en-US" sz="1400" noProof="1" smtClean="0"/>
              <a:t>), </a:t>
            </a:r>
            <a:r>
              <a:rPr lang="en-US" sz="1400" dirty="0" smtClean="0"/>
              <a:t>          </a:t>
            </a:r>
            <a:endParaRPr lang="en-US" sz="1400" dirty="0"/>
          </a:p>
          <a:p>
            <a:pPr algn="l" rtl="0" eaLnBrk="1" hangingPunct="1"/>
            <a:r>
              <a:rPr lang="en-US" sz="1400" dirty="0"/>
              <a:t>          </a:t>
            </a:r>
            <a:r>
              <a:rPr lang="en-US" sz="1400" noProof="1"/>
              <a:t>m_course_name(course_name) {}</a:t>
            </a:r>
            <a:endParaRPr lang="en-US" sz="1400" dirty="0"/>
          </a:p>
          <a:p>
            <a:pPr algn="l" rtl="0" eaLnBrk="1" hangingPunct="1"/>
            <a:r>
              <a:rPr lang="en-US" sz="1400" dirty="0"/>
              <a:t>     </a:t>
            </a:r>
            <a:r>
              <a:rPr lang="en-US" sz="1400" b="1" noProof="1"/>
              <a:t>~Teacher</a:t>
            </a:r>
            <a:r>
              <a:rPr lang="en-US" sz="1400" dirty="0"/>
              <a:t> </a:t>
            </a:r>
            <a:r>
              <a:rPr lang="en-US" sz="1400" noProof="1"/>
              <a:t>() {}</a:t>
            </a:r>
          </a:p>
          <a:p>
            <a:pPr algn="l" rtl="0" eaLnBrk="1" hangingPunct="1"/>
            <a:r>
              <a:rPr lang="en-US" sz="1400" dirty="0"/>
              <a:t>     </a:t>
            </a:r>
            <a:r>
              <a:rPr lang="en-US" sz="1400" noProof="1">
                <a:solidFill>
                  <a:srgbClr val="0000FF"/>
                </a:solidFill>
              </a:rPr>
              <a:t>void</a:t>
            </a:r>
            <a:r>
              <a:rPr lang="en-US" sz="1400" noProof="1"/>
              <a:t> print</a:t>
            </a:r>
            <a:r>
              <a:rPr lang="en-US" sz="1400" dirty="0"/>
              <a:t> </a:t>
            </a:r>
            <a:r>
              <a:rPr lang="en-US" sz="1400" noProof="1"/>
              <a:t>()</a:t>
            </a:r>
            <a:r>
              <a:rPr lang="en-US" sz="1400" dirty="0"/>
              <a:t> </a:t>
            </a:r>
          </a:p>
          <a:p>
            <a:pPr algn="l" rtl="0" eaLnBrk="1" hangingPunct="1"/>
            <a:r>
              <a:rPr lang="en-US" sz="1400" dirty="0"/>
              <a:t>          </a:t>
            </a:r>
            <a:r>
              <a:rPr lang="en-US" sz="1400" noProof="1"/>
              <a:t>{ cout &lt;&lt; </a:t>
            </a:r>
            <a:r>
              <a:rPr lang="en-US" sz="1400" noProof="1" smtClean="0">
                <a:solidFill>
                  <a:schemeClr val="hlink"/>
                </a:solidFill>
              </a:rPr>
              <a:t>"Teachers </a:t>
            </a:r>
            <a:r>
              <a:rPr lang="en-US" sz="1400" noProof="1">
                <a:solidFill>
                  <a:schemeClr val="hlink"/>
                </a:solidFill>
              </a:rPr>
              <a:t>Print </a:t>
            </a:r>
            <a:r>
              <a:rPr lang="en-US" sz="1400" noProof="1" smtClean="0">
                <a:solidFill>
                  <a:schemeClr val="hlink"/>
                </a:solidFill>
              </a:rPr>
              <a:t>"</a:t>
            </a:r>
            <a:r>
              <a:rPr lang="en-US" sz="1400" noProof="1" smtClean="0"/>
              <a:t> </a:t>
            </a:r>
            <a:r>
              <a:rPr lang="en-US" sz="1400" noProof="1"/>
              <a:t>&lt;&lt;endl;</a:t>
            </a:r>
            <a:r>
              <a:rPr lang="en-US" sz="1400" dirty="0"/>
              <a:t> </a:t>
            </a:r>
            <a:r>
              <a:rPr lang="en-US" sz="1400" noProof="1"/>
              <a:t>}</a:t>
            </a:r>
            <a:endParaRPr lang="en-US" sz="1400" dirty="0"/>
          </a:p>
          <a:p>
            <a:pPr algn="l" rtl="0" eaLnBrk="1" hangingPunct="1"/>
            <a:r>
              <a:rPr lang="en-US" sz="1400" dirty="0"/>
              <a:t>     </a:t>
            </a:r>
            <a:r>
              <a:rPr lang="en-US" sz="1400" b="1" dirty="0">
                <a:solidFill>
                  <a:srgbClr val="33CC33"/>
                </a:solidFill>
              </a:rPr>
              <a:t>int getTeachersWorkerNum() </a:t>
            </a:r>
          </a:p>
          <a:p>
            <a:pPr algn="l" rtl="0" eaLnBrk="1" hangingPunct="1"/>
            <a:r>
              <a:rPr lang="en-US" sz="1400" b="1" dirty="0">
                <a:solidFill>
                  <a:srgbClr val="33CC33"/>
                </a:solidFill>
              </a:rPr>
              <a:t>         {return m_worker_num;}</a:t>
            </a:r>
          </a:p>
          <a:p>
            <a:pPr algn="l" rtl="0" eaLnBrk="1" hangingPunct="1"/>
            <a:r>
              <a:rPr lang="en-US" sz="1400" b="1" dirty="0">
                <a:solidFill>
                  <a:srgbClr val="33CC33"/>
                </a:solidFill>
              </a:rPr>
              <a:t>     int getWorkersWorkerNum()</a:t>
            </a:r>
          </a:p>
          <a:p>
            <a:pPr algn="l" rtl="0" eaLnBrk="1" hangingPunct="1"/>
            <a:r>
              <a:rPr lang="en-US" sz="1400" b="1" dirty="0">
                <a:solidFill>
                  <a:srgbClr val="33CC33"/>
                </a:solidFill>
              </a:rPr>
              <a:t>          {return Worker::m_worker_num;}</a:t>
            </a:r>
          </a:p>
          <a:p>
            <a:pPr algn="l" rtl="0" eaLnBrk="1" hangingPunct="1"/>
            <a:r>
              <a:rPr lang="en-US" sz="1400" noProof="1"/>
              <a:t>};</a:t>
            </a:r>
            <a:endParaRPr lang="en-US" sz="1400" dirty="0"/>
          </a:p>
          <a:p>
            <a:pPr algn="l" rtl="0" eaLnBrk="1" hangingPunct="1">
              <a:spcBef>
                <a:spcPct val="50000"/>
              </a:spcBef>
            </a:pPr>
            <a:endParaRPr lang="en-US" sz="1400" b="1" dirty="0"/>
          </a:p>
        </p:txBody>
      </p:sp>
      <p:grpSp>
        <p:nvGrpSpPr>
          <p:cNvPr id="2" name="Group 20"/>
          <p:cNvGrpSpPr>
            <a:grpSpLocks/>
          </p:cNvGrpSpPr>
          <p:nvPr/>
        </p:nvGrpSpPr>
        <p:grpSpPr bwMode="auto">
          <a:xfrm>
            <a:off x="4211637" y="3141663"/>
            <a:ext cx="865187" cy="2735609"/>
            <a:chOff x="2653" y="1979"/>
            <a:chExt cx="408" cy="1587"/>
          </a:xfrm>
        </p:grpSpPr>
        <p:sp>
          <p:nvSpPr>
            <p:cNvPr id="17418" name="Line 12"/>
            <p:cNvSpPr>
              <a:spLocks noChangeShapeType="1"/>
            </p:cNvSpPr>
            <p:nvPr/>
          </p:nvSpPr>
          <p:spPr bwMode="auto">
            <a:xfrm>
              <a:off x="2653" y="1979"/>
              <a:ext cx="408" cy="0"/>
            </a:xfrm>
            <a:prstGeom prst="line">
              <a:avLst/>
            </a:prstGeom>
            <a:noFill/>
            <a:ln w="1905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7419" name="Line 14"/>
            <p:cNvSpPr>
              <a:spLocks noChangeShapeType="1"/>
            </p:cNvSpPr>
            <p:nvPr/>
          </p:nvSpPr>
          <p:spPr bwMode="auto">
            <a:xfrm>
              <a:off x="2653" y="3566"/>
              <a:ext cx="408" cy="0"/>
            </a:xfrm>
            <a:prstGeom prst="line">
              <a:avLst/>
            </a:prstGeom>
            <a:noFill/>
            <a:ln w="1905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7420" name="Line 15"/>
            <p:cNvSpPr>
              <a:spLocks noChangeShapeType="1"/>
            </p:cNvSpPr>
            <p:nvPr/>
          </p:nvSpPr>
          <p:spPr bwMode="auto">
            <a:xfrm flipV="1">
              <a:off x="2653" y="1979"/>
              <a:ext cx="0" cy="1587"/>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grpSp>
        <p:nvGrpSpPr>
          <p:cNvPr id="3" name="Group 19"/>
          <p:cNvGrpSpPr>
            <a:grpSpLocks/>
          </p:cNvGrpSpPr>
          <p:nvPr/>
        </p:nvGrpSpPr>
        <p:grpSpPr bwMode="auto">
          <a:xfrm>
            <a:off x="2484438" y="2924175"/>
            <a:ext cx="2735634" cy="3457153"/>
            <a:chOff x="1565" y="1842"/>
            <a:chExt cx="1633" cy="1996"/>
          </a:xfrm>
        </p:grpSpPr>
        <p:sp>
          <p:nvSpPr>
            <p:cNvPr id="17415" name="Line 16"/>
            <p:cNvSpPr>
              <a:spLocks noChangeShapeType="1"/>
            </p:cNvSpPr>
            <p:nvPr/>
          </p:nvSpPr>
          <p:spPr bwMode="auto">
            <a:xfrm flipH="1">
              <a:off x="1565" y="1842"/>
              <a:ext cx="725" cy="0"/>
            </a:xfrm>
            <a:prstGeom prst="line">
              <a:avLst/>
            </a:prstGeom>
            <a:noFill/>
            <a:ln w="1905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7416" name="Line 17"/>
            <p:cNvSpPr>
              <a:spLocks noChangeShapeType="1"/>
            </p:cNvSpPr>
            <p:nvPr/>
          </p:nvSpPr>
          <p:spPr bwMode="auto">
            <a:xfrm>
              <a:off x="2290" y="1842"/>
              <a:ext cx="0" cy="1996"/>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sp>
          <p:nvSpPr>
            <p:cNvPr id="17417" name="Line 18"/>
            <p:cNvSpPr>
              <a:spLocks noChangeShapeType="1"/>
            </p:cNvSpPr>
            <p:nvPr/>
          </p:nvSpPr>
          <p:spPr bwMode="auto">
            <a:xfrm>
              <a:off x="2290" y="3838"/>
              <a:ext cx="908" cy="0"/>
            </a:xfrm>
            <a:prstGeom prst="line">
              <a:avLst/>
            </a:prstGeom>
            <a:noFill/>
            <a:ln w="1905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grpSp>
      <p:sp>
        <p:nvSpPr>
          <p:cNvPr id="6" name="מציין מיקום של מספר שקופית 5"/>
          <p:cNvSpPr>
            <a:spLocks noGrp="1"/>
          </p:cNvSpPr>
          <p:nvPr>
            <p:ph type="sldNum" sz="quarter" idx="12"/>
          </p:nvPr>
        </p:nvSpPr>
        <p:spPr/>
        <p:txBody>
          <a:bodyPr/>
          <a:lstStyle/>
          <a:p>
            <a:pPr>
              <a:defRPr/>
            </a:pPr>
            <a:r>
              <a:rPr lang="en-US" smtClean="0"/>
              <a:t>/37</a:t>
            </a:r>
            <a:fld id="{E29086F5-2D1D-4873-8CEE-EAC3DBCEF349}" type="slidenum">
              <a:rPr lang="he-IL" smtClean="0"/>
              <a:pPr>
                <a:defRPr/>
              </a:pPr>
              <a:t>27</a:t>
            </a:fld>
            <a:endParaRPr lang="he-IL" dirty="0"/>
          </a:p>
        </p:txBody>
      </p:sp>
    </p:spTree>
    <p:extLst>
      <p:ext uri="{BB962C8B-B14F-4D97-AF65-F5344CB8AC3E}">
        <p14:creationId xmlns:p14="http://schemas.microsoft.com/office/powerpoint/2010/main" val="2068204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xEl>
                                              <p:pRg st="15" end="1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900">
                                            <p:txEl>
                                              <p:pRg st="16" end="1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0900">
                                            <p:txEl>
                                              <p:pRg st="17" end="1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0900">
                                            <p:txEl>
                                              <p:pRg st="18" end="1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457200" y="836712"/>
            <a:ext cx="8229600" cy="1066800"/>
          </a:xfrm>
        </p:spPr>
        <p:txBody>
          <a:bodyPr/>
          <a:lstStyle/>
          <a:p>
            <a:pPr algn="ctr" rtl="0"/>
            <a:r>
              <a:rPr lang="en-US" dirty="0" smtClean="0">
                <a:cs typeface="Arial" pitchFamily="34" charset="0"/>
              </a:rPr>
              <a:t>Function Hiding - Overriding</a:t>
            </a:r>
          </a:p>
        </p:txBody>
      </p:sp>
      <p:sp>
        <p:nvSpPr>
          <p:cNvPr id="18435" name="Rectangle 3"/>
          <p:cNvSpPr>
            <a:spLocks noGrp="1"/>
          </p:cNvSpPr>
          <p:nvPr>
            <p:ph type="body" idx="1"/>
          </p:nvPr>
        </p:nvSpPr>
        <p:spPr>
          <a:xfrm>
            <a:off x="0" y="2205038"/>
            <a:ext cx="3887788" cy="4324350"/>
          </a:xfrm>
        </p:spPr>
        <p:txBody>
          <a:bodyPr/>
          <a:lstStyle/>
          <a:p>
            <a:pPr algn="l" rtl="0">
              <a:lnSpc>
                <a:spcPct val="80000"/>
              </a:lnSpc>
              <a:buFont typeface="Georgia" pitchFamily="18" charset="0"/>
              <a:buNone/>
            </a:pPr>
            <a:r>
              <a:rPr lang="en-US" sz="1400" b="1" noProof="1" smtClean="0">
                <a:solidFill>
                  <a:srgbClr val="0000FF"/>
                </a:solidFill>
                <a:cs typeface="Times New Roman" pitchFamily="18" charset="0"/>
              </a:rPr>
              <a:t>class</a:t>
            </a:r>
            <a:r>
              <a:rPr lang="en-US" sz="1400" noProof="1" smtClean="0">
                <a:cs typeface="Times New Roman" pitchFamily="18" charset="0"/>
              </a:rPr>
              <a:t> </a:t>
            </a:r>
            <a:r>
              <a:rPr lang="en-US" sz="1400" b="1" noProof="1" smtClean="0">
                <a:cs typeface="Times New Roman" pitchFamily="18" charset="0"/>
              </a:rPr>
              <a:t>Worker</a:t>
            </a:r>
          </a:p>
          <a:p>
            <a:pPr algn="l" rtl="0">
              <a:lnSpc>
                <a:spcPct val="80000"/>
              </a:lnSpc>
              <a:buFont typeface="Georgia" pitchFamily="18" charset="0"/>
              <a:buNone/>
            </a:pPr>
            <a:r>
              <a:rPr lang="en-US" sz="1400" noProof="1" smtClean="0">
                <a:cs typeface="Times New Roman" pitchFamily="18" charset="0"/>
              </a:rPr>
              <a:t>{</a:t>
            </a:r>
          </a:p>
          <a:p>
            <a:pPr algn="l" rtl="0">
              <a:lnSpc>
                <a:spcPct val="80000"/>
              </a:lnSpc>
              <a:buFont typeface="Georgia" pitchFamily="18" charset="0"/>
              <a:buNone/>
            </a:pPr>
            <a:r>
              <a:rPr lang="en-US" sz="1400" b="1" noProof="1" smtClean="0">
                <a:solidFill>
                  <a:srgbClr val="0000FF"/>
                </a:solidFill>
                <a:cs typeface="Times New Roman" pitchFamily="18" charset="0"/>
              </a:rPr>
              <a:t>protected</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m_worker_num;</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m_salary;</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string </a:t>
            </a:r>
            <a:r>
              <a:rPr lang="en-US" sz="1400" noProof="1" smtClean="0">
                <a:cs typeface="Times New Roman" pitchFamily="18" charset="0"/>
              </a:rPr>
              <a:t>m_boss_mame;</a:t>
            </a:r>
          </a:p>
          <a:p>
            <a:pPr algn="l" rtl="0">
              <a:lnSpc>
                <a:spcPct val="80000"/>
              </a:lnSpc>
              <a:buFont typeface="Georgia" pitchFamily="18" charset="0"/>
              <a:buNone/>
            </a:pPr>
            <a:r>
              <a:rPr lang="en-US" sz="1400" b="1" noProof="1" smtClean="0">
                <a:solidFill>
                  <a:srgbClr val="0000FF"/>
                </a:solidFill>
                <a:cs typeface="Times New Roman" pitchFamily="18" charset="0"/>
              </a:rPr>
              <a:t>public</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Worker</a:t>
            </a:r>
            <a:r>
              <a:rPr lang="en-US" sz="1400" dirty="0" smtClean="0">
                <a:cs typeface="Times New Roman" pitchFamily="18" charset="0"/>
              </a:rPr>
              <a:t> </a:t>
            </a:r>
            <a:r>
              <a:rPr lang="en-US" sz="1400" noProof="1" smtClean="0">
                <a:cs typeface="Times New Roman" pitchFamily="18" charset="0"/>
              </a:rPr>
              <a:t>(</a:t>
            </a:r>
            <a:r>
              <a:rPr lang="en-US" sz="1400" noProof="1">
                <a:solidFill>
                  <a:srgbClr val="0000FF"/>
                </a:solidFill>
                <a:cs typeface="Times New Roman" pitchFamily="18" charset="0"/>
              </a:rPr>
              <a:t>const int &amp; </a:t>
            </a:r>
            <a:r>
              <a:rPr lang="en-US" sz="1400" noProof="1" smtClean="0">
                <a:cs typeface="Times New Roman" pitchFamily="18" charset="0"/>
              </a:rPr>
              <a:t>worker_num, </a:t>
            </a:r>
          </a:p>
          <a:p>
            <a:pPr algn="l" rtl="0">
              <a:lnSpc>
                <a:spcPct val="80000"/>
              </a:lnSpc>
              <a:buFont typeface="Georgia" pitchFamily="18" charset="0"/>
              <a:buNone/>
            </a:pPr>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const </a:t>
            </a:r>
            <a:r>
              <a:rPr lang="en-US" sz="1400" noProof="1">
                <a:solidFill>
                  <a:srgbClr val="0000FF"/>
                </a:solidFill>
                <a:cs typeface="Times New Roman" pitchFamily="18" charset="0"/>
              </a:rPr>
              <a:t>int &amp; </a:t>
            </a:r>
            <a:r>
              <a:rPr lang="en-US" sz="1400" noProof="1" smtClean="0">
                <a:cs typeface="Times New Roman" pitchFamily="18" charset="0"/>
              </a:rPr>
              <a:t>salary,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cs typeface="Times New Roman" pitchFamily="18" charset="0"/>
              </a:rPr>
              <a:t>boss_mame): </a:t>
            </a:r>
          </a:p>
          <a:p>
            <a:pPr algn="l" rtl="0">
              <a:lnSpc>
                <a:spcPct val="80000"/>
              </a:lnSpc>
              <a:buFont typeface="Georgia" pitchFamily="18" charset="0"/>
              <a:buNone/>
            </a:pPr>
            <a:r>
              <a:rPr lang="en-US" sz="1400" noProof="1" smtClean="0">
                <a:cs typeface="Times New Roman" pitchFamily="18" charset="0"/>
              </a:rPr>
              <a:t>		m_worker_num(worker_num),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m_salary(salary),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m</a:t>
            </a:r>
            <a:r>
              <a:rPr lang="en-US" sz="1400" noProof="1" smtClean="0">
                <a:cs typeface="Times New Roman" pitchFamily="18" charset="0"/>
              </a:rPr>
              <a:t>_boss_mame(boss_mame){}</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Worker</a:t>
            </a: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void</a:t>
            </a:r>
            <a:r>
              <a:rPr lang="en-US" sz="1400" noProof="1" smtClean="0">
                <a:cs typeface="Times New Roman" pitchFamily="18" charset="0"/>
              </a:rPr>
              <a:t> print()</a:t>
            </a:r>
            <a:r>
              <a:rPr lang="en-US" sz="1400" dirty="0" smtClean="0">
                <a:cs typeface="Times New Roman" pitchFamily="18" charset="0"/>
              </a:rPr>
              <a:t> </a:t>
            </a: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a:t>
            </a:r>
            <a:r>
              <a:rPr lang="en-US" sz="1400" dirty="0" smtClean="0">
                <a:cs typeface="Times New Roman" pitchFamily="18" charset="0"/>
              </a:rPr>
              <a:t> </a:t>
            </a:r>
            <a:r>
              <a:rPr lang="en-US" sz="1400" noProof="1" smtClean="0">
                <a:cs typeface="Times New Roman" pitchFamily="18" charset="0"/>
              </a:rPr>
              <a:t>cout&lt;&lt;</a:t>
            </a:r>
            <a:r>
              <a:rPr lang="en-US" sz="1400" noProof="1" smtClean="0">
                <a:solidFill>
                  <a:schemeClr val="hlink"/>
                </a:solidFill>
                <a:cs typeface="Times New Roman" pitchFamily="18" charset="0"/>
              </a:rPr>
              <a:t>"Worker Print "</a:t>
            </a:r>
            <a:r>
              <a:rPr lang="en-US" sz="1400" noProof="1" smtClean="0">
                <a:cs typeface="Times New Roman" pitchFamily="18" charset="0"/>
              </a:rPr>
              <a:t> &lt;&lt;endl;</a:t>
            </a:r>
            <a:r>
              <a:rPr lang="en-US" sz="1400" dirty="0" smtClean="0">
                <a:cs typeface="Times New Roman" pitchFamily="18" charset="0"/>
              </a:rPr>
              <a:t> </a:t>
            </a: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f1 (int x) {cout&lt;&lt;</a:t>
            </a:r>
            <a:r>
              <a:rPr lang="en-US" sz="1400" noProof="1" smtClean="0">
                <a:solidFill>
                  <a:schemeClr val="hlink"/>
                </a:solidFill>
                <a:cs typeface="Times New Roman" pitchFamily="18" charset="0"/>
              </a:rPr>
              <a:t>"f1-worker\n"</a:t>
            </a: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f2 ()</a:t>
            </a:r>
            <a:r>
              <a:rPr lang="en-US" sz="1400" dirty="0" smtClean="0">
                <a:cs typeface="Times New Roman" pitchFamily="18" charset="0"/>
              </a:rPr>
              <a:t> </a:t>
            </a:r>
            <a:r>
              <a:rPr lang="en-US" sz="1400" noProof="1" smtClean="0">
                <a:cs typeface="Times New Roman" pitchFamily="18" charset="0"/>
              </a:rPr>
              <a:t>{cout&lt;&lt;</a:t>
            </a:r>
            <a:r>
              <a:rPr lang="en-US" sz="1400" noProof="1" smtClean="0">
                <a:solidFill>
                  <a:schemeClr val="hlink"/>
                </a:solidFill>
                <a:cs typeface="Times New Roman" pitchFamily="18" charset="0"/>
              </a:rPr>
              <a:t>"f2-worker\n"</a:t>
            </a: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bool</a:t>
            </a:r>
            <a:r>
              <a:rPr lang="en-US" sz="1400" noProof="1" smtClean="0">
                <a:cs typeface="Times New Roman" pitchFamily="18" charset="0"/>
              </a:rPr>
              <a:t> f3 ()</a:t>
            </a:r>
            <a:r>
              <a:rPr lang="en-US" sz="1400" dirty="0" smtClean="0">
                <a:cs typeface="Times New Roman" pitchFamily="18" charset="0"/>
              </a:rPr>
              <a:t> </a:t>
            </a:r>
            <a:r>
              <a:rPr lang="en-US" sz="1400" noProof="1" smtClean="0">
                <a:cs typeface="Times New Roman" pitchFamily="18" charset="0"/>
              </a:rPr>
              <a:t>{cout&lt;&lt;</a:t>
            </a:r>
            <a:r>
              <a:rPr lang="en-US" sz="1400" noProof="1" smtClean="0">
                <a:solidFill>
                  <a:schemeClr val="hlink"/>
                </a:solidFill>
                <a:cs typeface="Times New Roman" pitchFamily="18" charset="0"/>
              </a:rPr>
              <a:t>"f3-worker\n"</a:t>
            </a: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a:t>
            </a:r>
          </a:p>
          <a:p>
            <a:pPr algn="l" rtl="0">
              <a:lnSpc>
                <a:spcPct val="80000"/>
              </a:lnSpc>
              <a:buFont typeface="Georgia" pitchFamily="18" charset="0"/>
              <a:buNone/>
            </a:pPr>
            <a:endParaRPr lang="en-US" sz="1400" dirty="0" smtClean="0">
              <a:cs typeface="Times New Roman" pitchFamily="18" charset="0"/>
            </a:endParaRPr>
          </a:p>
        </p:txBody>
      </p:sp>
      <p:sp>
        <p:nvSpPr>
          <p:cNvPr id="18436" name="Text Box 4"/>
          <p:cNvSpPr txBox="1">
            <a:spLocks noChangeArrowheads="1"/>
          </p:cNvSpPr>
          <p:nvPr/>
        </p:nvSpPr>
        <p:spPr bwMode="auto">
          <a:xfrm>
            <a:off x="4787900" y="2304449"/>
            <a:ext cx="4248150" cy="472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sz="1400" b="1" noProof="1">
                <a:solidFill>
                  <a:srgbClr val="0000FF"/>
                </a:solidFill>
              </a:rPr>
              <a:t>class</a:t>
            </a:r>
            <a:r>
              <a:rPr lang="en-US" sz="1400" noProof="1"/>
              <a:t> </a:t>
            </a:r>
            <a:r>
              <a:rPr lang="en-US" sz="1400" b="1" noProof="1"/>
              <a:t>Teacher</a:t>
            </a:r>
            <a:r>
              <a:rPr lang="en-US" sz="1400" noProof="1"/>
              <a:t>: </a:t>
            </a:r>
            <a:r>
              <a:rPr lang="en-US" sz="1400" b="1" noProof="1">
                <a:solidFill>
                  <a:srgbClr val="0000FF"/>
                </a:solidFill>
              </a:rPr>
              <a:t>public</a:t>
            </a:r>
            <a:r>
              <a:rPr lang="en-US" sz="1400" noProof="1"/>
              <a:t> </a:t>
            </a:r>
            <a:r>
              <a:rPr lang="en-US" sz="1400" b="1" noProof="1"/>
              <a:t>Worker</a:t>
            </a:r>
          </a:p>
          <a:p>
            <a:pPr algn="l" rtl="0" eaLnBrk="1" hangingPunct="1"/>
            <a:r>
              <a:rPr lang="en-US" sz="1400" noProof="1"/>
              <a:t>{</a:t>
            </a:r>
          </a:p>
          <a:p>
            <a:pPr algn="l" rtl="0" eaLnBrk="1" hangingPunct="1"/>
            <a:r>
              <a:rPr lang="en-US" sz="1400" b="1" noProof="1">
                <a:solidFill>
                  <a:srgbClr val="0000FF"/>
                </a:solidFill>
              </a:rPr>
              <a:t>protected</a:t>
            </a:r>
            <a:r>
              <a:rPr lang="en-US" sz="1400" noProof="1"/>
              <a:t>:</a:t>
            </a:r>
            <a:endParaRPr lang="en-US" sz="1400" dirty="0"/>
          </a:p>
          <a:p>
            <a:pPr algn="l" rtl="0" eaLnBrk="1" hangingPunct="1"/>
            <a:r>
              <a:rPr lang="en-US" sz="1400" noProof="1" smtClean="0"/>
              <a:t>string </a:t>
            </a:r>
            <a:r>
              <a:rPr lang="en-US" sz="1400" noProof="1"/>
              <a:t>m_course_name;</a:t>
            </a:r>
          </a:p>
          <a:p>
            <a:pPr algn="l" rtl="0" eaLnBrk="1" hangingPunct="1"/>
            <a:r>
              <a:rPr lang="en-US" sz="1400" b="1" noProof="1">
                <a:solidFill>
                  <a:srgbClr val="0000FF"/>
                </a:solidFill>
              </a:rPr>
              <a:t>public</a:t>
            </a:r>
            <a:r>
              <a:rPr lang="en-US" sz="1400" noProof="1"/>
              <a:t>:</a:t>
            </a:r>
          </a:p>
          <a:p>
            <a:pPr algn="l" rtl="0" eaLnBrk="1" hangingPunct="1"/>
            <a:r>
              <a:rPr lang="en-US" sz="1400" dirty="0"/>
              <a:t>     </a:t>
            </a:r>
            <a:r>
              <a:rPr lang="en-US" sz="1400" b="1" noProof="1"/>
              <a:t>Teacher</a:t>
            </a:r>
            <a:r>
              <a:rPr lang="en-US" sz="1400" dirty="0"/>
              <a:t> </a:t>
            </a:r>
            <a:r>
              <a:rPr lang="en-US" sz="1400" noProof="1" smtClean="0"/>
              <a:t>(</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course_name</a:t>
            </a:r>
            <a:r>
              <a:rPr lang="en-US" sz="1400" noProof="1"/>
              <a:t>,</a:t>
            </a:r>
            <a:r>
              <a:rPr lang="en-US" sz="1400" dirty="0"/>
              <a:t> </a:t>
            </a:r>
            <a:endParaRPr lang="en-US" sz="1400" dirty="0"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const </a:t>
            </a:r>
            <a:r>
              <a:rPr lang="en-US" sz="1400" noProof="1">
                <a:solidFill>
                  <a:srgbClr val="0000FF"/>
                </a:solidFill>
                <a:cs typeface="Times New Roman" pitchFamily="18" charset="0"/>
              </a:rPr>
              <a:t>int &amp; </a:t>
            </a:r>
            <a:r>
              <a:rPr lang="en-US" sz="1400" noProof="1" smtClean="0"/>
              <a:t>worker_num</a:t>
            </a:r>
            <a:r>
              <a:rPr lang="en-US" sz="1400" noProof="1"/>
              <a:t>, </a:t>
            </a:r>
            <a:r>
              <a:rPr lang="en-US" sz="1400" noProof="1">
                <a:solidFill>
                  <a:srgbClr val="0000FF"/>
                </a:solidFill>
                <a:cs typeface="Times New Roman" pitchFamily="18" charset="0"/>
              </a:rPr>
              <a:t>const int &amp;</a:t>
            </a:r>
            <a:r>
              <a:rPr lang="en-US" sz="1400" noProof="1" smtClean="0"/>
              <a:t> salary, </a:t>
            </a:r>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a:t>
            </a:r>
            <a:r>
              <a:rPr lang="en-US" sz="1400" dirty="0" smtClean="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boss_mame</a:t>
            </a:r>
            <a:r>
              <a:rPr lang="en-US" sz="1400" noProof="1"/>
              <a:t>):</a:t>
            </a:r>
          </a:p>
          <a:p>
            <a:pPr algn="l" rtl="0" eaLnBrk="1" hangingPunct="1"/>
            <a:r>
              <a:rPr lang="en-US" sz="1400" noProof="1"/>
              <a:t>     </a:t>
            </a:r>
            <a:r>
              <a:rPr lang="en-US" sz="1400" dirty="0"/>
              <a:t>     </a:t>
            </a:r>
            <a:r>
              <a:rPr lang="en-US" sz="1400" b="1" noProof="1"/>
              <a:t>Worker</a:t>
            </a:r>
            <a:r>
              <a:rPr lang="en-US" sz="1400" dirty="0"/>
              <a:t> </a:t>
            </a:r>
            <a:r>
              <a:rPr lang="en-US" sz="1400" noProof="1"/>
              <a:t>(worker_num, salary, boss_mame), </a:t>
            </a:r>
            <a:r>
              <a:rPr lang="en-US" sz="1400" dirty="0"/>
              <a:t>          </a:t>
            </a:r>
          </a:p>
          <a:p>
            <a:pPr algn="l" rtl="0" eaLnBrk="1" hangingPunct="1"/>
            <a:r>
              <a:rPr lang="en-US" sz="1400" dirty="0"/>
              <a:t>          </a:t>
            </a:r>
            <a:r>
              <a:rPr lang="en-US" sz="1400" noProof="1"/>
              <a:t>m_course_name(course_name) {}</a:t>
            </a:r>
            <a:endParaRPr lang="en-US" sz="1400" dirty="0"/>
          </a:p>
          <a:p>
            <a:pPr algn="l" rtl="0" eaLnBrk="1" hangingPunct="1"/>
            <a:r>
              <a:rPr lang="en-US" sz="1400" dirty="0"/>
              <a:t>     </a:t>
            </a:r>
            <a:r>
              <a:rPr lang="en-US" sz="1400" b="1" noProof="1"/>
              <a:t>~Teacher</a:t>
            </a:r>
            <a:r>
              <a:rPr lang="en-US" sz="1400" dirty="0"/>
              <a:t> </a:t>
            </a:r>
            <a:r>
              <a:rPr lang="en-US" sz="1400" noProof="1"/>
              <a:t>() {}</a:t>
            </a:r>
          </a:p>
          <a:p>
            <a:pPr algn="l" rtl="0" eaLnBrk="1" hangingPunct="1"/>
            <a:r>
              <a:rPr lang="en-US" sz="1400" dirty="0"/>
              <a:t>     </a:t>
            </a:r>
            <a:r>
              <a:rPr lang="en-US" sz="1400" noProof="1">
                <a:solidFill>
                  <a:srgbClr val="0000FF"/>
                </a:solidFill>
              </a:rPr>
              <a:t>void</a:t>
            </a:r>
            <a:r>
              <a:rPr lang="en-US" sz="1400" noProof="1"/>
              <a:t> print</a:t>
            </a:r>
            <a:r>
              <a:rPr lang="en-US" sz="1400" dirty="0"/>
              <a:t> </a:t>
            </a:r>
            <a:r>
              <a:rPr lang="en-US" sz="1400" noProof="1"/>
              <a:t>()</a:t>
            </a:r>
            <a:r>
              <a:rPr lang="en-US" sz="1400" dirty="0"/>
              <a:t> </a:t>
            </a:r>
          </a:p>
          <a:p>
            <a:pPr algn="l" rtl="0" eaLnBrk="1" hangingPunct="1"/>
            <a:r>
              <a:rPr lang="en-US" sz="1400" dirty="0"/>
              <a:t>          </a:t>
            </a:r>
            <a:r>
              <a:rPr lang="en-US" sz="1400" noProof="1"/>
              <a:t>{ cout &lt;&lt; </a:t>
            </a:r>
            <a:r>
              <a:rPr lang="en-US" sz="1400" noProof="1" smtClean="0">
                <a:solidFill>
                  <a:schemeClr val="hlink"/>
                </a:solidFill>
              </a:rPr>
              <a:t>"Teachers </a:t>
            </a:r>
            <a:r>
              <a:rPr lang="en-US" sz="1400" noProof="1">
                <a:solidFill>
                  <a:schemeClr val="hlink"/>
                </a:solidFill>
              </a:rPr>
              <a:t>Print </a:t>
            </a:r>
            <a:r>
              <a:rPr lang="en-US" sz="1400" noProof="1" smtClean="0">
                <a:solidFill>
                  <a:schemeClr val="hlink"/>
                </a:solidFill>
              </a:rPr>
              <a:t>"</a:t>
            </a:r>
            <a:r>
              <a:rPr lang="en-US" sz="1400" noProof="1" smtClean="0"/>
              <a:t> </a:t>
            </a:r>
            <a:r>
              <a:rPr lang="en-US" sz="1400" noProof="1"/>
              <a:t>&lt;&lt;endl;</a:t>
            </a:r>
            <a:r>
              <a:rPr lang="en-US" sz="1400" dirty="0"/>
              <a:t> }</a:t>
            </a:r>
          </a:p>
          <a:p>
            <a:pPr algn="l" rtl="0" eaLnBrk="1" hangingPunct="1"/>
            <a:endParaRPr lang="en-US" sz="1400" dirty="0"/>
          </a:p>
          <a:p>
            <a:pPr algn="l" rtl="0" eaLnBrk="1" hangingPunct="1"/>
            <a:r>
              <a:rPr lang="en-US" sz="1400" dirty="0"/>
              <a:t>   </a:t>
            </a:r>
            <a:endParaRPr lang="en-US" sz="1400" dirty="0" smtClean="0"/>
          </a:p>
          <a:p>
            <a:pPr algn="l" rtl="0" eaLnBrk="1" hangingPunct="1"/>
            <a:endParaRPr lang="en-US" sz="1400" dirty="0" smtClean="0"/>
          </a:p>
          <a:p>
            <a:pPr algn="l" rtl="0" eaLnBrk="1" hangingPunct="1"/>
            <a:r>
              <a:rPr lang="en-US" sz="1400" dirty="0" smtClean="0"/>
              <a:t>     </a:t>
            </a:r>
            <a:r>
              <a:rPr lang="en-US" sz="1400" noProof="1">
                <a:solidFill>
                  <a:srgbClr val="0000FF"/>
                </a:solidFill>
              </a:rPr>
              <a:t>int</a:t>
            </a:r>
            <a:r>
              <a:rPr lang="en-US" sz="1400" noProof="1"/>
              <a:t> f1 (</a:t>
            </a:r>
            <a:r>
              <a:rPr lang="en-US" sz="1400" dirty="0"/>
              <a:t>int x</a:t>
            </a:r>
            <a:r>
              <a:rPr lang="en-US" sz="1400" noProof="1"/>
              <a:t>) </a:t>
            </a:r>
            <a:r>
              <a:rPr lang="en-US" sz="1400" dirty="0"/>
              <a:t> </a:t>
            </a:r>
            <a:r>
              <a:rPr lang="en-US" sz="1400" noProof="1"/>
              <a:t>{cout</a:t>
            </a:r>
            <a:r>
              <a:rPr lang="en-US" sz="1400" noProof="1" smtClean="0"/>
              <a:t>&lt;&lt;</a:t>
            </a:r>
            <a:r>
              <a:rPr lang="en-US" sz="1400" noProof="1" smtClean="0">
                <a:solidFill>
                  <a:schemeClr val="hlink"/>
                </a:solidFill>
              </a:rPr>
              <a:t>"f1-Teacher\n"</a:t>
            </a:r>
            <a:r>
              <a:rPr lang="en-US" sz="1400" noProof="1" smtClean="0"/>
              <a:t>;}</a:t>
            </a:r>
            <a:endParaRPr lang="en-US" sz="1400" noProof="1"/>
          </a:p>
          <a:p>
            <a:pPr algn="l" rtl="0" eaLnBrk="1" hangingPunct="1"/>
            <a:r>
              <a:rPr lang="en-US" sz="1400" dirty="0"/>
              <a:t>     </a:t>
            </a:r>
            <a:r>
              <a:rPr lang="en-US" sz="1400" noProof="1">
                <a:solidFill>
                  <a:srgbClr val="0000FF"/>
                </a:solidFill>
              </a:rPr>
              <a:t>int</a:t>
            </a:r>
            <a:r>
              <a:rPr lang="en-US" sz="1400" noProof="1"/>
              <a:t> f2 (int x)</a:t>
            </a:r>
            <a:r>
              <a:rPr lang="en-US" sz="1400" dirty="0"/>
              <a:t> </a:t>
            </a:r>
            <a:r>
              <a:rPr lang="en-US" sz="1400" noProof="1"/>
              <a:t>{cout</a:t>
            </a:r>
            <a:r>
              <a:rPr lang="en-US" sz="1400" noProof="1" smtClean="0"/>
              <a:t>&lt;&lt;</a:t>
            </a:r>
            <a:r>
              <a:rPr lang="en-US" sz="1400" noProof="1" smtClean="0">
                <a:solidFill>
                  <a:schemeClr val="hlink"/>
                </a:solidFill>
              </a:rPr>
              <a:t>"f2-Teacher\n"</a:t>
            </a:r>
            <a:r>
              <a:rPr lang="en-US" sz="1400" noProof="1" smtClean="0"/>
              <a:t>;}</a:t>
            </a:r>
            <a:endParaRPr lang="en-US" sz="1400" noProof="1"/>
          </a:p>
          <a:p>
            <a:pPr algn="l" rtl="0" eaLnBrk="1" hangingPunct="1"/>
            <a:r>
              <a:rPr lang="en-US" sz="1400" noProof="1"/>
              <a:t>   </a:t>
            </a:r>
            <a:r>
              <a:rPr lang="en-US" sz="1400" dirty="0"/>
              <a:t>  </a:t>
            </a:r>
            <a:r>
              <a:rPr lang="en-US" sz="1400" noProof="1">
                <a:solidFill>
                  <a:srgbClr val="0000FF"/>
                </a:solidFill>
              </a:rPr>
              <a:t>int</a:t>
            </a:r>
            <a:r>
              <a:rPr lang="en-US" sz="1400" noProof="1"/>
              <a:t> f3 ()</a:t>
            </a:r>
            <a:r>
              <a:rPr lang="en-US" sz="1400" dirty="0"/>
              <a:t> </a:t>
            </a:r>
            <a:r>
              <a:rPr lang="en-US" sz="1400" noProof="1"/>
              <a:t>{cout</a:t>
            </a:r>
            <a:r>
              <a:rPr lang="en-US" sz="1400" noProof="1" smtClean="0"/>
              <a:t>&lt;&lt;</a:t>
            </a:r>
            <a:r>
              <a:rPr lang="en-US" sz="1400" noProof="1" smtClean="0">
                <a:solidFill>
                  <a:schemeClr val="hlink"/>
                </a:solidFill>
              </a:rPr>
              <a:t>"f3-Teacher\n"</a:t>
            </a:r>
            <a:r>
              <a:rPr lang="en-US" sz="1400" noProof="1" smtClean="0"/>
              <a:t>;}</a:t>
            </a:r>
            <a:endParaRPr lang="en-US" sz="1400" dirty="0"/>
          </a:p>
          <a:p>
            <a:pPr algn="l" rtl="0" eaLnBrk="1" hangingPunct="1"/>
            <a:r>
              <a:rPr lang="en-US" sz="1400" noProof="1"/>
              <a:t>};</a:t>
            </a:r>
            <a:endParaRPr lang="en-US" sz="1400" dirty="0"/>
          </a:p>
          <a:p>
            <a:pPr algn="l" rtl="0" eaLnBrk="1" hangingPunct="1">
              <a:spcBef>
                <a:spcPct val="50000"/>
              </a:spcBef>
            </a:pPr>
            <a:endParaRPr lang="en-US" sz="1400" b="1" dirty="0"/>
          </a:p>
        </p:txBody>
      </p:sp>
      <p:grpSp>
        <p:nvGrpSpPr>
          <p:cNvPr id="15" name="Group 15"/>
          <p:cNvGrpSpPr>
            <a:grpSpLocks/>
          </p:cNvGrpSpPr>
          <p:nvPr/>
        </p:nvGrpSpPr>
        <p:grpSpPr bwMode="auto">
          <a:xfrm>
            <a:off x="3092883" y="5824584"/>
            <a:ext cx="1872208" cy="379768"/>
            <a:chOff x="2154" y="3308"/>
            <a:chExt cx="998" cy="299"/>
          </a:xfrm>
        </p:grpSpPr>
        <p:sp>
          <p:nvSpPr>
            <p:cNvPr id="16" name="Line 7"/>
            <p:cNvSpPr>
              <a:spLocks noChangeShapeType="1"/>
            </p:cNvSpPr>
            <p:nvPr/>
          </p:nvSpPr>
          <p:spPr bwMode="auto">
            <a:xfrm flipV="1">
              <a:off x="2154" y="3521"/>
              <a:ext cx="998" cy="0"/>
            </a:xfrm>
            <a:prstGeom prst="line">
              <a:avLst/>
            </a:prstGeom>
            <a:noFill/>
            <a:ln w="19050">
              <a:solidFill>
                <a:srgbClr val="3B3B64"/>
              </a:solidFill>
              <a:round/>
              <a:headEnd type="triangle" w="med" len="me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7" name="Text Box 8"/>
            <p:cNvSpPr txBox="1">
              <a:spLocks noChangeArrowheads="1"/>
            </p:cNvSpPr>
            <p:nvPr/>
          </p:nvSpPr>
          <p:spPr bwMode="auto">
            <a:xfrm>
              <a:off x="2154" y="3308"/>
              <a:ext cx="817"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spcBef>
                  <a:spcPct val="50000"/>
                </a:spcBef>
              </a:pPr>
              <a:r>
                <a:rPr lang="en-US" sz="1400" dirty="0" smtClean="0"/>
                <a:t>hiding</a:t>
              </a:r>
              <a:endParaRPr lang="en-US" sz="1400" dirty="0"/>
            </a:p>
          </p:txBody>
        </p:sp>
      </p:grpSp>
      <p:grpSp>
        <p:nvGrpSpPr>
          <p:cNvPr id="2" name="Group 15"/>
          <p:cNvGrpSpPr>
            <a:grpSpLocks/>
          </p:cNvGrpSpPr>
          <p:nvPr/>
        </p:nvGrpSpPr>
        <p:grpSpPr bwMode="auto">
          <a:xfrm>
            <a:off x="3380915" y="5593556"/>
            <a:ext cx="1584326" cy="265559"/>
            <a:chOff x="2154" y="3263"/>
            <a:chExt cx="998" cy="258"/>
          </a:xfrm>
        </p:grpSpPr>
        <p:sp>
          <p:nvSpPr>
            <p:cNvPr id="18444" name="Line 7"/>
            <p:cNvSpPr>
              <a:spLocks noChangeShapeType="1"/>
            </p:cNvSpPr>
            <p:nvPr/>
          </p:nvSpPr>
          <p:spPr bwMode="auto">
            <a:xfrm flipV="1">
              <a:off x="2154" y="3521"/>
              <a:ext cx="998" cy="0"/>
            </a:xfrm>
            <a:prstGeom prst="line">
              <a:avLst/>
            </a:prstGeom>
            <a:noFill/>
            <a:ln w="19050">
              <a:solidFill>
                <a:srgbClr val="3B3B64"/>
              </a:solidFill>
              <a:round/>
              <a:headEnd type="triangle" w="med" len="me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8445" name="Text Box 8"/>
            <p:cNvSpPr txBox="1">
              <a:spLocks noChangeArrowheads="1"/>
            </p:cNvSpPr>
            <p:nvPr/>
          </p:nvSpPr>
          <p:spPr bwMode="auto">
            <a:xfrm>
              <a:off x="2169" y="3263"/>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spcBef>
                  <a:spcPct val="50000"/>
                </a:spcBef>
              </a:pPr>
              <a:r>
                <a:rPr lang="en-US" sz="1400" dirty="0"/>
                <a:t>overriding</a:t>
              </a:r>
            </a:p>
          </p:txBody>
        </p:sp>
      </p:grpSp>
      <p:grpSp>
        <p:nvGrpSpPr>
          <p:cNvPr id="18" name="Group 15"/>
          <p:cNvGrpSpPr>
            <a:grpSpLocks/>
          </p:cNvGrpSpPr>
          <p:nvPr/>
        </p:nvGrpSpPr>
        <p:grpSpPr bwMode="auto">
          <a:xfrm>
            <a:off x="3159780" y="6064561"/>
            <a:ext cx="1872208" cy="379768"/>
            <a:chOff x="2154" y="3320"/>
            <a:chExt cx="998" cy="299"/>
          </a:xfrm>
        </p:grpSpPr>
        <p:sp>
          <p:nvSpPr>
            <p:cNvPr id="19" name="Line 7"/>
            <p:cNvSpPr>
              <a:spLocks noChangeShapeType="1"/>
            </p:cNvSpPr>
            <p:nvPr/>
          </p:nvSpPr>
          <p:spPr bwMode="auto">
            <a:xfrm flipV="1">
              <a:off x="2154" y="3521"/>
              <a:ext cx="998" cy="0"/>
            </a:xfrm>
            <a:prstGeom prst="line">
              <a:avLst/>
            </a:prstGeom>
            <a:noFill/>
            <a:ln w="19050">
              <a:solidFill>
                <a:srgbClr val="3B3B64"/>
              </a:solidFill>
              <a:round/>
              <a:headEnd type="triangle" w="med" len="me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0" name="Text Box 8"/>
            <p:cNvSpPr txBox="1">
              <a:spLocks noChangeArrowheads="1"/>
            </p:cNvSpPr>
            <p:nvPr/>
          </p:nvSpPr>
          <p:spPr bwMode="auto">
            <a:xfrm>
              <a:off x="2154" y="3320"/>
              <a:ext cx="817"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spcBef>
                  <a:spcPct val="50000"/>
                </a:spcBef>
              </a:pPr>
              <a:r>
                <a:rPr lang="en-US" sz="1400" dirty="0" smtClean="0"/>
                <a:t>hiding</a:t>
              </a:r>
              <a:endParaRPr lang="en-US" sz="1400" dirty="0"/>
            </a:p>
          </p:txBody>
        </p:sp>
      </p:grpSp>
      <p:sp>
        <p:nvSpPr>
          <p:cNvPr id="5" name="מציין מיקום של מספר שקופית 4"/>
          <p:cNvSpPr>
            <a:spLocks noGrp="1"/>
          </p:cNvSpPr>
          <p:nvPr>
            <p:ph type="sldNum" sz="quarter" idx="12"/>
          </p:nvPr>
        </p:nvSpPr>
        <p:spPr/>
        <p:txBody>
          <a:bodyPr/>
          <a:lstStyle/>
          <a:p>
            <a:pPr>
              <a:defRPr/>
            </a:pPr>
            <a:r>
              <a:rPr lang="en-US" smtClean="0"/>
              <a:t>/37</a:t>
            </a:r>
            <a:fld id="{E29086F5-2D1D-4873-8CEE-EAC3DBCEF349}" type="slidenum">
              <a:rPr lang="he-IL" smtClean="0"/>
              <a:pPr>
                <a:defRPr/>
              </a:pPr>
              <a:t>28</a:t>
            </a:fld>
            <a:endParaRPr lang="he-IL" dirty="0"/>
          </a:p>
        </p:txBody>
      </p:sp>
    </p:spTree>
    <p:extLst>
      <p:ext uri="{BB962C8B-B14F-4D97-AF65-F5344CB8AC3E}">
        <p14:creationId xmlns:p14="http://schemas.microsoft.com/office/powerpoint/2010/main" val="17171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457200" y="836712"/>
            <a:ext cx="8229600" cy="1066800"/>
          </a:xfrm>
        </p:spPr>
        <p:txBody>
          <a:bodyPr/>
          <a:lstStyle/>
          <a:p>
            <a:pPr algn="ctr" rtl="0"/>
            <a:r>
              <a:rPr lang="en-US" dirty="0" smtClean="0">
                <a:cs typeface="Arial" pitchFamily="34" charset="0"/>
              </a:rPr>
              <a:t>Function Hiding - Overriding</a:t>
            </a:r>
          </a:p>
        </p:txBody>
      </p:sp>
      <p:sp>
        <p:nvSpPr>
          <p:cNvPr id="93187" name="Rectangle 3"/>
          <p:cNvSpPr>
            <a:spLocks noGrp="1"/>
          </p:cNvSpPr>
          <p:nvPr>
            <p:ph type="body" idx="1"/>
          </p:nvPr>
        </p:nvSpPr>
        <p:spPr>
          <a:xfrm>
            <a:off x="395288" y="1844824"/>
            <a:ext cx="4464050" cy="4324350"/>
          </a:xfrm>
        </p:spPr>
        <p:txBody>
          <a:bodyPr/>
          <a:lstStyle/>
          <a:p>
            <a:pPr algn="l" rtl="0">
              <a:lnSpc>
                <a:spcPct val="80000"/>
              </a:lnSpc>
              <a:buFont typeface="Georgia" pitchFamily="18" charset="0"/>
              <a:buNone/>
            </a:pPr>
            <a:r>
              <a:rPr lang="en-US" sz="1600" noProof="1" smtClean="0">
                <a:solidFill>
                  <a:srgbClr val="0000FF"/>
                </a:solidFill>
                <a:cs typeface="Times New Roman" pitchFamily="18" charset="0"/>
              </a:rPr>
              <a:t>int</a:t>
            </a:r>
            <a:r>
              <a:rPr lang="en-US" sz="1600" noProof="1" smtClean="0">
                <a:cs typeface="Times New Roman" pitchFamily="18" charset="0"/>
              </a:rPr>
              <a:t> main ()</a:t>
            </a: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noProof="1" smtClean="0">
                <a:cs typeface="Times New Roman" pitchFamily="18" charset="0"/>
              </a:rPr>
              <a:t>	</a:t>
            </a:r>
            <a:r>
              <a:rPr lang="en-US" sz="1600" b="1" noProof="1" smtClean="0">
                <a:cs typeface="Times New Roman" pitchFamily="18" charset="0"/>
              </a:rPr>
              <a:t>Worker</a:t>
            </a:r>
            <a:r>
              <a:rPr lang="en-US" sz="1600" noProof="1" smtClean="0">
                <a:cs typeface="Times New Roman" pitchFamily="18" charset="0"/>
              </a:rPr>
              <a:t> w1</a:t>
            </a:r>
            <a:r>
              <a:rPr lang="en-US" sz="1600" dirty="0" smtClean="0">
                <a:cs typeface="Times New Roman" pitchFamily="18" charset="0"/>
              </a:rPr>
              <a:t> </a:t>
            </a:r>
            <a:r>
              <a:rPr lang="en-US" sz="1600" noProof="1" smtClean="0">
                <a:latin typeface="Arial" pitchFamily="34" charset="0"/>
                <a:cs typeface="Arial" pitchFamily="34" charset="0"/>
              </a:rPr>
              <a:t>(1, 2000, </a:t>
            </a:r>
            <a:r>
              <a:rPr lang="en-US" sz="1600" noProof="1" smtClean="0">
                <a:solidFill>
                  <a:schemeClr val="hlink"/>
                </a:solidFill>
                <a:latin typeface="Arial" pitchFamily="34" charset="0"/>
                <a:cs typeface="Arial" pitchFamily="34" charset="0"/>
              </a:rPr>
              <a:t>"Nir"</a:t>
            </a:r>
            <a:r>
              <a:rPr lang="en-US" sz="1600" noProof="1" smtClean="0">
                <a:latin typeface="Arial" pitchFamily="34" charset="0"/>
                <a:cs typeface="Arial" pitchFamily="34" charset="0"/>
              </a:rPr>
              <a:t>);</a:t>
            </a:r>
          </a:p>
          <a:p>
            <a:pPr algn="l" rtl="0">
              <a:lnSpc>
                <a:spcPct val="80000"/>
              </a:lnSpc>
              <a:buFont typeface="Georgia" pitchFamily="18" charset="0"/>
              <a:buNone/>
            </a:pPr>
            <a:r>
              <a:rPr lang="en-US" sz="1600" noProof="1" smtClean="0">
                <a:cs typeface="Times New Roman" pitchFamily="18" charset="0"/>
              </a:rPr>
              <a:t>	</a:t>
            </a:r>
            <a:r>
              <a:rPr lang="en-US" sz="1600" b="1" noProof="1" smtClean="0">
                <a:cs typeface="Times New Roman" pitchFamily="18" charset="0"/>
              </a:rPr>
              <a:t>Teacher</a:t>
            </a:r>
            <a:r>
              <a:rPr lang="en-US" sz="1600" noProof="1" smtClean="0">
                <a:cs typeface="Times New Roman" pitchFamily="18" charset="0"/>
              </a:rPr>
              <a:t> t1</a:t>
            </a:r>
            <a:r>
              <a:rPr lang="en-US" sz="1600" dirty="0" smtClean="0">
                <a:cs typeface="Times New Roman" pitchFamily="18" charset="0"/>
              </a:rPr>
              <a:t> </a:t>
            </a:r>
            <a:r>
              <a:rPr lang="en-US" sz="1600" noProof="1" smtClean="0">
                <a:latin typeface="Arial" pitchFamily="34" charset="0"/>
                <a:cs typeface="Arial" pitchFamily="34" charset="0"/>
              </a:rPr>
              <a:t>(</a:t>
            </a:r>
            <a:r>
              <a:rPr lang="en-US" sz="1600" noProof="1" smtClean="0">
                <a:solidFill>
                  <a:schemeClr val="hlink"/>
                </a:solidFill>
                <a:latin typeface="Arial" pitchFamily="34" charset="0"/>
                <a:cs typeface="Arial" pitchFamily="34" charset="0"/>
              </a:rPr>
              <a:t>"OOP"</a:t>
            </a:r>
            <a:r>
              <a:rPr lang="en-US" sz="1600" noProof="1" smtClean="0">
                <a:latin typeface="Arial" pitchFamily="34" charset="0"/>
                <a:cs typeface="Arial" pitchFamily="34" charset="0"/>
              </a:rPr>
              <a:t>, 3, 20000, </a:t>
            </a:r>
            <a:r>
              <a:rPr lang="en-US" sz="1600" noProof="1" smtClean="0">
                <a:solidFill>
                  <a:schemeClr val="hlink"/>
                </a:solidFill>
                <a:latin typeface="Arial" pitchFamily="34" charset="0"/>
                <a:cs typeface="Arial" pitchFamily="34" charset="0"/>
              </a:rPr>
              <a:t>"Ariel"</a:t>
            </a:r>
            <a:r>
              <a:rPr lang="en-US" sz="1600" noProof="1" smtClean="0">
                <a:latin typeface="Arial" pitchFamily="34" charset="0"/>
                <a:cs typeface="Arial" pitchFamily="34" charset="0"/>
              </a:rPr>
              <a:t>);</a:t>
            </a:r>
          </a:p>
          <a:p>
            <a:pPr algn="l" rtl="0">
              <a:lnSpc>
                <a:spcPct val="80000"/>
              </a:lnSpc>
              <a:buFont typeface="Georgia" pitchFamily="18" charset="0"/>
              <a:buNone/>
            </a:pPr>
            <a:r>
              <a:rPr lang="en-US" sz="1600" noProof="1" smtClean="0">
                <a:cs typeface="Times New Roman" pitchFamily="18" charset="0"/>
              </a:rPr>
              <a:t>	</a:t>
            </a:r>
            <a:endParaRPr lang="en-US" sz="1600" dirty="0" smtClean="0">
              <a:cs typeface="Times New Roman" pitchFamily="18" charset="0"/>
            </a:endParaRPr>
          </a:p>
          <a:p>
            <a:pPr algn="l" rtl="0">
              <a:lnSpc>
                <a:spcPct val="80000"/>
              </a:lnSpc>
              <a:buFont typeface="Georgia" pitchFamily="18" charset="0"/>
              <a:buNone/>
            </a:pPr>
            <a:r>
              <a:rPr lang="en-US" sz="1600" noProof="1" smtClean="0">
                <a:cs typeface="Times New Roman" pitchFamily="18" charset="0"/>
              </a:rPr>
              <a:t>	w1.f1(1);</a:t>
            </a:r>
          </a:p>
          <a:p>
            <a:pPr algn="l" rtl="0">
              <a:lnSpc>
                <a:spcPct val="80000"/>
              </a:lnSpc>
              <a:buFont typeface="Georgia" pitchFamily="18" charset="0"/>
              <a:buNone/>
            </a:pPr>
            <a:r>
              <a:rPr lang="en-US" sz="1600" noProof="1" smtClean="0">
                <a:cs typeface="Times New Roman" pitchFamily="18" charset="0"/>
              </a:rPr>
              <a:t>	w1.f2();</a:t>
            </a:r>
          </a:p>
          <a:p>
            <a:pPr algn="l" rtl="0">
              <a:lnSpc>
                <a:spcPct val="80000"/>
              </a:lnSpc>
              <a:buFont typeface="Georgia" pitchFamily="18" charset="0"/>
              <a:buNone/>
            </a:pPr>
            <a:r>
              <a:rPr lang="en-US" sz="1600" noProof="1" smtClean="0">
                <a:cs typeface="Times New Roman" pitchFamily="18" charset="0"/>
              </a:rPr>
              <a:t>	w1.f3();</a:t>
            </a:r>
          </a:p>
          <a:p>
            <a:pPr algn="l" rtl="0">
              <a:lnSpc>
                <a:spcPct val="80000"/>
              </a:lnSpc>
            </a:pPr>
            <a:endParaRPr lang="en-US" sz="1600" noProof="1" smtClean="0">
              <a:cs typeface="Times New Roman" pitchFamily="18" charset="0"/>
            </a:endParaRPr>
          </a:p>
          <a:p>
            <a:pPr algn="l" rtl="0">
              <a:lnSpc>
                <a:spcPct val="80000"/>
              </a:lnSpc>
              <a:buFont typeface="Georgia" pitchFamily="18" charset="0"/>
              <a:buNone/>
            </a:pPr>
            <a:r>
              <a:rPr lang="en-US" sz="1600" noProof="1" smtClean="0">
                <a:cs typeface="Times New Roman" pitchFamily="18" charset="0"/>
              </a:rPr>
              <a:t>	t1.f1(1);</a:t>
            </a:r>
          </a:p>
          <a:p>
            <a:pPr algn="l" rtl="0">
              <a:lnSpc>
                <a:spcPct val="80000"/>
              </a:lnSpc>
              <a:buFont typeface="Georgia" pitchFamily="18" charset="0"/>
              <a:buNone/>
            </a:pPr>
            <a:r>
              <a:rPr lang="en-US" sz="1600" noProof="1" smtClean="0">
                <a:cs typeface="Times New Roman" pitchFamily="18" charset="0"/>
              </a:rPr>
              <a:t>	t1.f2(1);</a:t>
            </a:r>
          </a:p>
          <a:p>
            <a:pPr algn="l" rtl="0">
              <a:lnSpc>
                <a:spcPct val="80000"/>
              </a:lnSpc>
              <a:buFont typeface="Georgia" pitchFamily="18" charset="0"/>
              <a:buNone/>
            </a:pPr>
            <a:r>
              <a:rPr lang="en-US" sz="1600" noProof="1" smtClean="0">
                <a:cs typeface="Times New Roman" pitchFamily="18" charset="0"/>
              </a:rPr>
              <a:t>	t1.f3();</a:t>
            </a:r>
            <a:endParaRPr lang="he-IL" sz="1600" dirty="0" smtClean="0"/>
          </a:p>
          <a:p>
            <a:pPr algn="l" rtl="0">
              <a:lnSpc>
                <a:spcPct val="80000"/>
              </a:lnSpc>
              <a:buFont typeface="Georgia" pitchFamily="18" charset="0"/>
              <a:buNone/>
            </a:pPr>
            <a:endParaRPr lang="he-IL" sz="1600" dirty="0" smtClean="0"/>
          </a:p>
          <a:p>
            <a:pPr algn="l" rtl="0">
              <a:lnSpc>
                <a:spcPct val="80000"/>
              </a:lnSpc>
              <a:buFont typeface="Georgia" pitchFamily="18" charset="0"/>
              <a:buNone/>
            </a:pPr>
            <a:r>
              <a:rPr lang="en-US" sz="1600" dirty="0" smtClean="0">
                <a:cs typeface="Times New Roman" pitchFamily="18" charset="0"/>
              </a:rPr>
              <a:t>	w1.f2(1);</a:t>
            </a:r>
          </a:p>
          <a:p>
            <a:pPr algn="l" rtl="0">
              <a:lnSpc>
                <a:spcPct val="80000"/>
              </a:lnSpc>
              <a:buFont typeface="Georgia" pitchFamily="18" charset="0"/>
              <a:buNone/>
            </a:pPr>
            <a:r>
              <a:rPr lang="en-US" sz="1600" dirty="0" smtClean="0">
                <a:cs typeface="Times New Roman" pitchFamily="18" charset="0"/>
              </a:rPr>
              <a:t>	t1.f2();</a:t>
            </a:r>
          </a:p>
          <a:p>
            <a:pPr algn="l" rtl="0">
              <a:lnSpc>
                <a:spcPct val="80000"/>
              </a:lnSpc>
              <a:buFont typeface="Georgia" pitchFamily="18" charset="0"/>
              <a:buNone/>
            </a:pPr>
            <a:endParaRPr lang="he-IL" sz="1600" dirty="0" smtClean="0">
              <a:cs typeface="Times New Roman" pitchFamily="18" charset="0"/>
            </a:endParaRPr>
          </a:p>
          <a:p>
            <a:pPr algn="l" rtl="0">
              <a:lnSpc>
                <a:spcPct val="80000"/>
              </a:lnSpc>
              <a:buNone/>
            </a:pPr>
            <a:r>
              <a:rPr lang="he-IL" sz="1600" dirty="0">
                <a:cs typeface="Times New Roman" pitchFamily="18" charset="0"/>
              </a:rPr>
              <a:t>	</a:t>
            </a:r>
            <a:r>
              <a:rPr lang="en-US" sz="1600" dirty="0" smtClean="0">
                <a:cs typeface="Times New Roman" pitchFamily="18" charset="0"/>
              </a:rPr>
              <a:t>t1.Worker</a:t>
            </a:r>
            <a:r>
              <a:rPr lang="en-US" sz="1600" dirty="0">
                <a:cs typeface="Times New Roman" pitchFamily="18" charset="0"/>
              </a:rPr>
              <a:t>::f2</a:t>
            </a:r>
            <a:r>
              <a:rPr lang="en-US" sz="1600" dirty="0" smtClean="0">
                <a:cs typeface="Times New Roman" pitchFamily="18" charset="0"/>
              </a:rPr>
              <a:t>();</a:t>
            </a:r>
          </a:p>
          <a:p>
            <a:pPr algn="l" rtl="0">
              <a:lnSpc>
                <a:spcPct val="80000"/>
              </a:lnSpc>
              <a:buNone/>
            </a:pPr>
            <a:r>
              <a:rPr lang="en-US" sz="1600" dirty="0">
                <a:cs typeface="Times New Roman" pitchFamily="18" charset="0"/>
              </a:rPr>
              <a:t>	</a:t>
            </a:r>
            <a:r>
              <a:rPr lang="en-US" sz="1600" dirty="0" smtClean="0">
                <a:cs typeface="Times New Roman" pitchFamily="18" charset="0"/>
              </a:rPr>
              <a:t>t1.Worker</a:t>
            </a:r>
            <a:r>
              <a:rPr lang="en-US" sz="1600" dirty="0">
                <a:cs typeface="Times New Roman" pitchFamily="18" charset="0"/>
              </a:rPr>
              <a:t>::f1(1</a:t>
            </a:r>
            <a:r>
              <a:rPr lang="en-US" sz="1600" dirty="0" smtClean="0">
                <a:cs typeface="Times New Roman" pitchFamily="18" charset="0"/>
              </a:rPr>
              <a:t>);</a:t>
            </a:r>
          </a:p>
          <a:p>
            <a:pPr algn="l" rtl="0">
              <a:lnSpc>
                <a:spcPct val="80000"/>
              </a:lnSpc>
              <a:buNone/>
            </a:pPr>
            <a:endParaRPr lang="en-US" sz="1600" dirty="0" smtClean="0">
              <a:cs typeface="Times New Roman" pitchFamily="18" charset="0"/>
            </a:endParaRPr>
          </a:p>
          <a:p>
            <a:pPr algn="l" rtl="0">
              <a:lnSpc>
                <a:spcPct val="80000"/>
              </a:lnSpc>
              <a:buFont typeface="Georgia" pitchFamily="18" charset="0"/>
              <a:buNone/>
            </a:pPr>
            <a:r>
              <a:rPr lang="en-US" sz="1600" dirty="0" smtClean="0">
                <a:cs typeface="Times New Roman" pitchFamily="18" charset="0"/>
              </a:rPr>
              <a:t>	</a:t>
            </a:r>
            <a:r>
              <a:rPr lang="en-US" sz="1600" dirty="0" smtClean="0">
                <a:solidFill>
                  <a:srgbClr val="0000FF"/>
                </a:solidFill>
                <a:cs typeface="Times New Roman" pitchFamily="18" charset="0"/>
              </a:rPr>
              <a:t>return</a:t>
            </a:r>
            <a:r>
              <a:rPr lang="en-US" sz="1600" dirty="0" smtClean="0">
                <a:cs typeface="Times New Roman" pitchFamily="18" charset="0"/>
              </a:rPr>
              <a:t> 0;</a:t>
            </a:r>
          </a:p>
          <a:p>
            <a:pPr algn="l" rtl="0">
              <a:lnSpc>
                <a:spcPct val="80000"/>
              </a:lnSpc>
              <a:buFont typeface="Georgia" pitchFamily="18" charset="0"/>
              <a:buNone/>
            </a:pPr>
            <a:r>
              <a:rPr lang="en-US" sz="1600" dirty="0" smtClean="0">
                <a:cs typeface="Times New Roman" pitchFamily="18" charset="0"/>
              </a:rPr>
              <a:t>}</a:t>
            </a:r>
          </a:p>
        </p:txBody>
      </p:sp>
      <p:sp>
        <p:nvSpPr>
          <p:cNvPr id="93189" name="Text Box 5"/>
          <p:cNvSpPr txBox="1">
            <a:spLocks noChangeArrowheads="1"/>
          </p:cNvSpPr>
          <p:nvPr/>
        </p:nvSpPr>
        <p:spPr bwMode="auto">
          <a:xfrm>
            <a:off x="5003800" y="2420888"/>
            <a:ext cx="2663825" cy="327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spcBef>
                <a:spcPct val="50000"/>
              </a:spcBef>
            </a:pPr>
            <a:r>
              <a:rPr lang="en-US" b="1" dirty="0"/>
              <a:t>f1-worker</a:t>
            </a:r>
          </a:p>
          <a:p>
            <a:pPr eaLnBrk="1" hangingPunct="1">
              <a:spcBef>
                <a:spcPct val="50000"/>
              </a:spcBef>
            </a:pPr>
            <a:r>
              <a:rPr lang="en-US" b="1" dirty="0"/>
              <a:t>f2-worker</a:t>
            </a:r>
          </a:p>
          <a:p>
            <a:pPr eaLnBrk="1" hangingPunct="1">
              <a:spcBef>
                <a:spcPct val="50000"/>
              </a:spcBef>
            </a:pPr>
            <a:r>
              <a:rPr lang="en-US" b="1" dirty="0"/>
              <a:t>f3-worker</a:t>
            </a:r>
          </a:p>
          <a:p>
            <a:pPr eaLnBrk="1" hangingPunct="1">
              <a:spcBef>
                <a:spcPct val="50000"/>
              </a:spcBef>
            </a:pPr>
            <a:r>
              <a:rPr lang="en-US" b="1" dirty="0"/>
              <a:t>f1-Teacher</a:t>
            </a:r>
          </a:p>
          <a:p>
            <a:pPr eaLnBrk="1" hangingPunct="1">
              <a:spcBef>
                <a:spcPct val="50000"/>
              </a:spcBef>
            </a:pPr>
            <a:r>
              <a:rPr lang="en-US" b="1" dirty="0"/>
              <a:t>f2-Teacher</a:t>
            </a:r>
            <a:endParaRPr lang="he-IL" b="1" dirty="0"/>
          </a:p>
          <a:p>
            <a:pPr eaLnBrk="1" hangingPunct="1">
              <a:spcBef>
                <a:spcPct val="50000"/>
              </a:spcBef>
            </a:pPr>
            <a:r>
              <a:rPr lang="en-US" b="1" dirty="0" smtClean="0"/>
              <a:t>f3-Teacher</a:t>
            </a:r>
            <a:endParaRPr lang="he-IL" b="1" dirty="0" smtClean="0"/>
          </a:p>
          <a:p>
            <a:pPr eaLnBrk="1" hangingPunct="1">
              <a:spcBef>
                <a:spcPct val="50000"/>
              </a:spcBef>
            </a:pPr>
            <a:r>
              <a:rPr lang="en-US" b="1" dirty="0"/>
              <a:t>f2-worker</a:t>
            </a:r>
          </a:p>
          <a:p>
            <a:pPr eaLnBrk="1" hangingPunct="1">
              <a:spcBef>
                <a:spcPct val="50000"/>
              </a:spcBef>
            </a:pPr>
            <a:r>
              <a:rPr lang="en-US" b="1" dirty="0" smtClean="0"/>
              <a:t>f1-worker</a:t>
            </a:r>
            <a:endParaRPr lang="en-US" b="1" dirty="0"/>
          </a:p>
        </p:txBody>
      </p:sp>
      <p:grpSp>
        <p:nvGrpSpPr>
          <p:cNvPr id="2" name="Group 8"/>
          <p:cNvGrpSpPr>
            <a:grpSpLocks/>
          </p:cNvGrpSpPr>
          <p:nvPr/>
        </p:nvGrpSpPr>
        <p:grpSpPr bwMode="auto">
          <a:xfrm>
            <a:off x="684213" y="4797152"/>
            <a:ext cx="1008062" cy="574675"/>
            <a:chOff x="431" y="3113"/>
            <a:chExt cx="635" cy="362"/>
          </a:xfrm>
        </p:grpSpPr>
        <p:sp>
          <p:nvSpPr>
            <p:cNvPr id="93190" name="Line 6"/>
            <p:cNvSpPr>
              <a:spLocks noChangeShapeType="1"/>
            </p:cNvSpPr>
            <p:nvPr/>
          </p:nvSpPr>
          <p:spPr bwMode="auto">
            <a:xfrm>
              <a:off x="431" y="3158"/>
              <a:ext cx="635" cy="317"/>
            </a:xfrm>
            <a:prstGeom prst="line">
              <a:avLst/>
            </a:prstGeom>
            <a:noFill/>
            <a:ln w="12700" cmpd="sng">
              <a:solidFill>
                <a:schemeClr val="tx1">
                  <a:lumMod val="75000"/>
                  <a:lumOff val="25000"/>
                </a:schemeClr>
              </a:solidFill>
              <a:round/>
              <a:headEnd/>
              <a:tailEnd/>
            </a:ln>
            <a:effectLst/>
          </p:spPr>
          <p:txBody>
            <a:bodyPr anchor="ctr"/>
            <a:lstStyle/>
            <a:p>
              <a:pPr>
                <a:defRPr/>
              </a:pPr>
              <a:endParaRPr lang="he-IL" dirty="0">
                <a:solidFill>
                  <a:srgbClr val="B2B2B2"/>
                </a:solidFill>
              </a:endParaRPr>
            </a:p>
          </p:txBody>
        </p:sp>
        <p:sp>
          <p:nvSpPr>
            <p:cNvPr id="93191" name="Line 7"/>
            <p:cNvSpPr>
              <a:spLocks noChangeShapeType="1"/>
            </p:cNvSpPr>
            <p:nvPr/>
          </p:nvSpPr>
          <p:spPr bwMode="auto">
            <a:xfrm flipV="1">
              <a:off x="476" y="3113"/>
              <a:ext cx="590" cy="362"/>
            </a:xfrm>
            <a:prstGeom prst="line">
              <a:avLst/>
            </a:prstGeom>
            <a:noFill/>
            <a:ln w="12700" cmpd="sng">
              <a:solidFill>
                <a:schemeClr val="tx1">
                  <a:lumMod val="75000"/>
                  <a:lumOff val="25000"/>
                </a:schemeClr>
              </a:solidFill>
              <a:round/>
              <a:headEnd/>
              <a:tailEnd/>
            </a:ln>
            <a:effectLst/>
          </p:spPr>
          <p:txBody>
            <a:bodyPr anchor="ctr"/>
            <a:lstStyle/>
            <a:p>
              <a:pPr>
                <a:defRPr/>
              </a:pPr>
              <a:endParaRPr lang="he-IL" dirty="0">
                <a:solidFill>
                  <a:srgbClr val="B2B2B2"/>
                </a:solidFill>
              </a:endParaRPr>
            </a:p>
          </p:txBody>
        </p:sp>
      </p:grpSp>
      <p:grpSp>
        <p:nvGrpSpPr>
          <p:cNvPr id="19462" name="Group 9"/>
          <p:cNvGrpSpPr>
            <a:grpSpLocks/>
          </p:cNvGrpSpPr>
          <p:nvPr/>
        </p:nvGrpSpPr>
        <p:grpSpPr bwMode="auto">
          <a:xfrm>
            <a:off x="8027988" y="1196975"/>
            <a:ext cx="863600" cy="1150938"/>
            <a:chOff x="2336" y="2160"/>
            <a:chExt cx="771" cy="1043"/>
          </a:xfrm>
        </p:grpSpPr>
        <p:sp>
          <p:nvSpPr>
            <p:cNvPr id="19464" name="Rectangle 10"/>
            <p:cNvSpPr>
              <a:spLocks noChangeArrowheads="1"/>
            </p:cNvSpPr>
            <p:nvPr/>
          </p:nvSpPr>
          <p:spPr bwMode="auto">
            <a:xfrm>
              <a:off x="2381" y="2160"/>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19465" name="Line 11"/>
            <p:cNvSpPr>
              <a:spLocks noChangeShapeType="1"/>
            </p:cNvSpPr>
            <p:nvPr/>
          </p:nvSpPr>
          <p:spPr bwMode="auto">
            <a:xfrm flipV="1">
              <a:off x="2699" y="2432"/>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9466" name="Rectangle 12"/>
            <p:cNvSpPr>
              <a:spLocks noChangeArrowheads="1"/>
            </p:cNvSpPr>
            <p:nvPr/>
          </p:nvSpPr>
          <p:spPr bwMode="auto">
            <a:xfrm>
              <a:off x="2336" y="2976"/>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grpSp>
      <p:sp>
        <p:nvSpPr>
          <p:cNvPr id="93197" name="AutoShape 13"/>
          <p:cNvSpPr>
            <a:spLocks noChangeArrowheads="1"/>
          </p:cNvSpPr>
          <p:nvPr/>
        </p:nvSpPr>
        <p:spPr bwMode="auto">
          <a:xfrm>
            <a:off x="2555875" y="3933056"/>
            <a:ext cx="2808288" cy="1295400"/>
          </a:xfrm>
          <a:prstGeom prst="wedgeEllipseCallout">
            <a:avLst>
              <a:gd name="adj1" fmla="val -70861"/>
              <a:gd name="adj2" fmla="val 37500"/>
            </a:avLst>
          </a:prstGeom>
          <a:solidFill>
            <a:srgbClr val="FFCC66"/>
          </a:solidFill>
          <a:ln w="19050" algn="ctr">
            <a:solidFill>
              <a:srgbClr val="3B3B64"/>
            </a:solidFill>
            <a:miter lim="800000"/>
            <a:headEnd/>
            <a:tailEnd/>
          </a:ln>
        </p:spPr>
        <p:txBody>
          <a:bodyPr anchor="ctr"/>
          <a:lstStyle/>
          <a:p>
            <a:r>
              <a:rPr lang="he-IL" b="1" dirty="0"/>
              <a:t>טעות קומפילציה:</a:t>
            </a:r>
          </a:p>
          <a:p>
            <a:r>
              <a:rPr lang="he-IL" b="1" dirty="0"/>
              <a:t>מספר הפרמטרים לפונקציה לא </a:t>
            </a:r>
            <a:r>
              <a:rPr lang="he-IL" b="1" dirty="0" smtClean="0"/>
              <a:t>נכון</a:t>
            </a:r>
            <a:endParaRPr lang="en-US" b="1" dirty="0"/>
          </a:p>
        </p:txBody>
      </p:sp>
      <p:sp>
        <p:nvSpPr>
          <p:cNvPr id="4" name="Line Callout 1 3"/>
          <p:cNvSpPr/>
          <p:nvPr/>
        </p:nvSpPr>
        <p:spPr>
          <a:xfrm>
            <a:off x="3202644" y="6165304"/>
            <a:ext cx="5401804" cy="288032"/>
          </a:xfrm>
          <a:prstGeom prst="borderCallout1">
            <a:avLst>
              <a:gd name="adj1" fmla="val 13215"/>
              <a:gd name="adj2" fmla="val -2376"/>
              <a:gd name="adj3" fmla="val -95849"/>
              <a:gd name="adj4" fmla="val -1424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אנחנו עדיין יכולים לגשת לפונקציות של </a:t>
            </a:r>
            <a:r>
              <a:rPr lang="en-US" dirty="0" smtClean="0"/>
              <a:t>Worker</a:t>
            </a:r>
            <a:r>
              <a:rPr lang="he-IL" dirty="0" smtClean="0"/>
              <a:t> בצורה מפורשת</a:t>
            </a:r>
            <a:endParaRPr lang="he-IL" dirty="0"/>
          </a:p>
        </p:txBody>
      </p:sp>
      <p:sp>
        <p:nvSpPr>
          <p:cNvPr id="6" name="מציין מיקום של מספר שקופית 5"/>
          <p:cNvSpPr>
            <a:spLocks noGrp="1"/>
          </p:cNvSpPr>
          <p:nvPr>
            <p:ph type="sldNum" sz="quarter" idx="12"/>
          </p:nvPr>
        </p:nvSpPr>
        <p:spPr/>
        <p:txBody>
          <a:bodyPr/>
          <a:lstStyle/>
          <a:p>
            <a:pPr>
              <a:defRPr/>
            </a:pPr>
            <a:r>
              <a:rPr lang="en-US" smtClean="0"/>
              <a:t>/37</a:t>
            </a:r>
            <a:fld id="{E29086F5-2D1D-4873-8CEE-EAC3DBCEF349}" type="slidenum">
              <a:rPr lang="he-IL" smtClean="0"/>
              <a:pPr>
                <a:defRPr/>
              </a:pPr>
              <a:t>29</a:t>
            </a:fld>
            <a:endParaRPr lang="he-IL" dirty="0"/>
          </a:p>
        </p:txBody>
      </p:sp>
    </p:spTree>
    <p:extLst>
      <p:ext uri="{BB962C8B-B14F-4D97-AF65-F5344CB8AC3E}">
        <p14:creationId xmlns:p14="http://schemas.microsoft.com/office/powerpoint/2010/main" val="777349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18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3187">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3189">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318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318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3187">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3187">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3189">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3189">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3189">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3187">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3187">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319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3187">
                                            <p:txEl>
                                              <p:pRg st="16" end="1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3187">
                                            <p:txEl>
                                              <p:pRg st="17" end="17"/>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93189">
                                            <p:txEl>
                                              <p:pRg st="6" end="6"/>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931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7"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836712"/>
            <a:ext cx="8229600" cy="1066800"/>
          </a:xfrm>
        </p:spPr>
        <p:txBody>
          <a:bodyPr/>
          <a:lstStyle/>
          <a:p>
            <a:r>
              <a:rPr lang="en-US" dirty="0">
                <a:cs typeface="Arial" pitchFamily="34" charset="0"/>
              </a:rPr>
              <a:t>Inheritance</a:t>
            </a:r>
            <a:endParaRPr lang="he-IL" dirty="0"/>
          </a:p>
        </p:txBody>
      </p:sp>
      <p:sp>
        <p:nvSpPr>
          <p:cNvPr id="3" name="מציין מיקום תוכן 2"/>
          <p:cNvSpPr>
            <a:spLocks noGrp="1"/>
          </p:cNvSpPr>
          <p:nvPr>
            <p:ph idx="1"/>
          </p:nvPr>
        </p:nvSpPr>
        <p:spPr>
          <a:xfrm>
            <a:off x="457200" y="1916832"/>
            <a:ext cx="8229600" cy="4752528"/>
          </a:xfrm>
        </p:spPr>
        <p:txBody>
          <a:bodyPr/>
          <a:lstStyle/>
          <a:p>
            <a:r>
              <a:rPr lang="he-IL" sz="2400" dirty="0" smtClean="0"/>
              <a:t>נניח שאנחנו יצרנים של עכברים למחשבים (יש לנו מחלקה לכל עכבר):</a:t>
            </a:r>
          </a:p>
          <a:p>
            <a:pPr lvl="1"/>
            <a:r>
              <a:rPr lang="he-IL" sz="2400" dirty="0" smtClean="0"/>
              <a:t>לכל העכברים שאנחנו</a:t>
            </a:r>
            <a:r>
              <a:rPr lang="en-US" sz="2400" dirty="0" smtClean="0"/>
              <a:t> </a:t>
            </a:r>
            <a:r>
              <a:rPr lang="he-IL" sz="2400" dirty="0" smtClean="0"/>
              <a:t>מייצרים יש תמיד</a:t>
            </a:r>
            <a:r>
              <a:rPr lang="en-US" sz="2400" dirty="0" smtClean="0"/>
              <a:t/>
            </a:r>
            <a:br>
              <a:rPr lang="en-US" sz="2400" dirty="0" smtClean="0"/>
            </a:br>
            <a:r>
              <a:rPr lang="he-IL" sz="2400" dirty="0" smtClean="0"/>
              <a:t>את התכונות והיכולות של העכבר הקלאסי</a:t>
            </a:r>
          </a:p>
          <a:p>
            <a:pPr lvl="1"/>
            <a:r>
              <a:rPr lang="he-IL" sz="2400" dirty="0" smtClean="0"/>
              <a:t>מן הסתם, נעדיף שלא לממש מחדש את כל </a:t>
            </a:r>
            <a:r>
              <a:rPr lang="en-US" sz="2400" dirty="0" smtClean="0"/>
              <a:t/>
            </a:r>
            <a:br>
              <a:rPr lang="en-US" sz="2400" dirty="0" smtClean="0"/>
            </a:br>
            <a:r>
              <a:rPr lang="he-IL" sz="2400" dirty="0" smtClean="0"/>
              <a:t>היכולות הללו בכל אחת מהמחלקות שלנו</a:t>
            </a:r>
          </a:p>
          <a:p>
            <a:r>
              <a:rPr lang="he-IL" sz="2400" dirty="0" smtClean="0"/>
              <a:t>הפיתרון: ירושה!</a:t>
            </a:r>
          </a:p>
          <a:p>
            <a:pPr lvl="1"/>
            <a:r>
              <a:rPr lang="he-IL" sz="2400" dirty="0" smtClean="0"/>
              <a:t>ניצור פעם אחת מחלקה המממשת את העכבר</a:t>
            </a:r>
            <a:r>
              <a:rPr lang="en-US" sz="2400" dirty="0" smtClean="0"/>
              <a:t/>
            </a:r>
            <a:br>
              <a:rPr lang="en-US" sz="2400" dirty="0" smtClean="0"/>
            </a:br>
            <a:r>
              <a:rPr lang="he-IL" sz="2400" dirty="0" smtClean="0"/>
              <a:t>הקלאסי וכל שאר העכברים שנייצר יירשו ממנה</a:t>
            </a:r>
          </a:p>
          <a:p>
            <a:r>
              <a:rPr lang="he-IL" sz="2400" dirty="0" smtClean="0"/>
              <a:t>מה מחלקה המממשת עכבר קלאסי צריכה להכיל?</a:t>
            </a:r>
          </a:p>
          <a:p>
            <a:pPr lvl="1"/>
            <a:r>
              <a:rPr lang="he-IL" sz="2400" dirty="0" smtClean="0"/>
              <a:t>פונקציה עבור לחיצה ימנית</a:t>
            </a:r>
          </a:p>
          <a:p>
            <a:pPr lvl="1"/>
            <a:r>
              <a:rPr lang="he-IL" sz="2400" dirty="0" smtClean="0"/>
              <a:t>פונקציה עבור לחיצה שמאלית</a:t>
            </a:r>
          </a:p>
          <a:p>
            <a:pPr lvl="1"/>
            <a:r>
              <a:rPr lang="he-IL" sz="2400" dirty="0" smtClean="0"/>
              <a:t>פונקציה עבור תזוזה (ככל הנראה תקבל אובייקט </a:t>
            </a:r>
            <a:r>
              <a:rPr lang="en-US" sz="2400" dirty="0" smtClean="0"/>
              <a:t>Point</a:t>
            </a:r>
            <a:r>
              <a:rPr lang="he-IL" sz="2400" dirty="0" smtClean="0"/>
              <a:t>)</a:t>
            </a:r>
            <a:endParaRPr lang="he-IL" sz="2400" dirty="0"/>
          </a:p>
        </p:txBody>
      </p:sp>
      <p:pic>
        <p:nvPicPr>
          <p:cNvPr id="1026"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l="6959" t="130"/>
          <a:stretch/>
        </p:blipFill>
        <p:spPr bwMode="auto">
          <a:xfrm>
            <a:off x="97687" y="2564904"/>
            <a:ext cx="2267744" cy="2503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מציין מיקום של מספר שקופית 6"/>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3</a:t>
            </a:fld>
            <a:endParaRPr lang="he-IL" dirty="0"/>
          </a:p>
        </p:txBody>
      </p:sp>
    </p:spTree>
    <p:extLst>
      <p:ext uri="{BB962C8B-B14F-4D97-AF65-F5344CB8AC3E}">
        <p14:creationId xmlns:p14="http://schemas.microsoft.com/office/powerpoint/2010/main" val="2164734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algn="ctr"/>
            <a:r>
              <a:rPr lang="he-IL" sz="2800" dirty="0" smtClean="0"/>
              <a:t>למה אין </a:t>
            </a:r>
            <a:r>
              <a:rPr lang="en-US" sz="2800" dirty="0" smtClean="0">
                <a:cs typeface="Arial" pitchFamily="34" charset="0"/>
              </a:rPr>
              <a:t>Overloading</a:t>
            </a:r>
            <a:r>
              <a:rPr lang="he-IL" sz="2800" dirty="0" smtClean="0">
                <a:cs typeface="Arial" pitchFamily="34" charset="0"/>
              </a:rPr>
              <a:t> כאשר הפרמטרים לפונקציה שונים</a:t>
            </a:r>
            <a:r>
              <a:rPr lang="he-IL" sz="2800" dirty="0" smtClean="0"/>
              <a:t>?</a:t>
            </a:r>
            <a:endParaRPr lang="en-US" dirty="0" smtClean="0">
              <a:cs typeface="Arial" pitchFamily="34" charset="0"/>
            </a:endParaRPr>
          </a:p>
        </p:txBody>
      </p:sp>
      <p:sp>
        <p:nvSpPr>
          <p:cNvPr id="20483" name="Rectangle 3"/>
          <p:cNvSpPr>
            <a:spLocks noGrp="1"/>
          </p:cNvSpPr>
          <p:nvPr>
            <p:ph type="body" idx="1"/>
          </p:nvPr>
        </p:nvSpPr>
        <p:spPr>
          <a:xfrm>
            <a:off x="395288" y="2276475"/>
            <a:ext cx="2881312" cy="3960837"/>
          </a:xfrm>
        </p:spPr>
        <p:txBody>
          <a:bodyPr/>
          <a:lstStyle/>
          <a:p>
            <a:pPr algn="l" rtl="0">
              <a:lnSpc>
                <a:spcPct val="80000"/>
              </a:lnSpc>
              <a:buFont typeface="Georgia" pitchFamily="18" charset="0"/>
              <a:buNone/>
            </a:pPr>
            <a:r>
              <a:rPr lang="en-US" sz="1400" b="1" dirty="0" smtClean="0">
                <a:solidFill>
                  <a:srgbClr val="0000FF"/>
                </a:solidFill>
                <a:cs typeface="Times New Roman" pitchFamily="18" charset="0"/>
              </a:rPr>
              <a:t>class</a:t>
            </a:r>
            <a:r>
              <a:rPr lang="en-US" sz="1400" dirty="0" smtClean="0">
                <a:cs typeface="Times New Roman" pitchFamily="18" charset="0"/>
              </a:rPr>
              <a:t> </a:t>
            </a:r>
            <a:r>
              <a:rPr lang="en-US" sz="1400" b="1" dirty="0" smtClean="0">
                <a:cs typeface="Times New Roman" pitchFamily="18" charset="0"/>
              </a:rPr>
              <a:t>Stack</a:t>
            </a:r>
          </a:p>
          <a:p>
            <a:pPr algn="l" rtl="0">
              <a:lnSpc>
                <a:spcPct val="80000"/>
              </a:lnSpc>
              <a:buFont typeface="Georgia" pitchFamily="18" charset="0"/>
              <a:buNone/>
            </a:pPr>
            <a:r>
              <a:rPr lang="en-US" sz="1400" dirty="0" smtClean="0">
                <a:cs typeface="Times New Roman" pitchFamily="18" charset="0"/>
              </a:rPr>
              <a:t>{</a:t>
            </a:r>
          </a:p>
          <a:p>
            <a:pPr algn="l" rtl="0">
              <a:buFont typeface="Georgia" pitchFamily="18" charset="0"/>
              <a:buNone/>
            </a:pPr>
            <a:r>
              <a:rPr lang="en-US" sz="1400" dirty="0" smtClean="0">
                <a:cs typeface="Times New Roman" pitchFamily="18" charset="0"/>
              </a:rPr>
              <a:t>	</a:t>
            </a:r>
            <a:r>
              <a:rPr lang="en-US" sz="1400" b="1" dirty="0" smtClean="0">
                <a:solidFill>
                  <a:srgbClr val="0000FF"/>
                </a:solidFill>
                <a:cs typeface="Times New Roman" pitchFamily="18" charset="0"/>
              </a:rPr>
              <a:t>class </a:t>
            </a:r>
            <a:r>
              <a:rPr lang="en-US" sz="1400" b="1" dirty="0" smtClean="0">
                <a:cs typeface="Times New Roman" pitchFamily="18" charset="0"/>
              </a:rPr>
              <a:t>Node</a:t>
            </a:r>
            <a:r>
              <a:rPr lang="en-US" sz="1400" dirty="0" smtClean="0">
                <a:cs typeface="Times New Roman" pitchFamily="18" charset="0"/>
              </a:rPr>
              <a:t> {</a:t>
            </a:r>
          </a:p>
          <a:p>
            <a:pPr algn="l" rtl="0">
              <a:buFont typeface="Georgia" pitchFamily="18" charset="0"/>
              <a:buNone/>
            </a:pPr>
            <a:r>
              <a:rPr lang="en-US" sz="1400" dirty="0" smtClean="0">
                <a:cs typeface="Times New Roman" pitchFamily="18" charset="0"/>
              </a:rPr>
              <a:t>	      </a:t>
            </a:r>
            <a:r>
              <a:rPr lang="en-US" sz="1400" b="1" dirty="0">
                <a:solidFill>
                  <a:srgbClr val="0000FF"/>
                </a:solidFill>
                <a:latin typeface="Georgia" pitchFamily="18" charset="0"/>
                <a:cs typeface="Arial" pitchFamily="34" charset="0"/>
              </a:rPr>
              <a:t>public</a:t>
            </a:r>
            <a:r>
              <a:rPr lang="en-US" sz="1400" dirty="0" smtClean="0">
                <a:cs typeface="Times New Roman" pitchFamily="18" charset="0"/>
              </a:rPr>
              <a:t>:</a:t>
            </a:r>
          </a:p>
          <a:p>
            <a:pPr algn="l" rtl="0">
              <a:buFont typeface="Georgia" pitchFamily="18" charset="0"/>
              <a:buNone/>
            </a:pPr>
            <a:r>
              <a:rPr lang="en-US" sz="1400" dirty="0" smtClean="0">
                <a:cs typeface="Times New Roman" pitchFamily="18" charset="0"/>
              </a:rPr>
              <a:t>		</a:t>
            </a:r>
            <a:r>
              <a:rPr lang="en-US" sz="1400" dirty="0" smtClean="0">
                <a:solidFill>
                  <a:srgbClr val="0000FF"/>
                </a:solidFill>
                <a:cs typeface="Times New Roman" pitchFamily="18" charset="0"/>
              </a:rPr>
              <a:t>void</a:t>
            </a:r>
            <a:r>
              <a:rPr lang="en-US" sz="1400" dirty="0" smtClean="0">
                <a:cs typeface="Times New Roman" pitchFamily="18" charset="0"/>
              </a:rPr>
              <a:t>* data;</a:t>
            </a:r>
          </a:p>
          <a:p>
            <a:pPr algn="l" rtl="0">
              <a:buFont typeface="Georgia" pitchFamily="18" charset="0"/>
              <a:buNone/>
            </a:pPr>
            <a:r>
              <a:rPr lang="en-US" sz="1400" dirty="0" smtClean="0">
                <a:cs typeface="Times New Roman" pitchFamily="18" charset="0"/>
              </a:rPr>
              <a:t>		</a:t>
            </a:r>
            <a:r>
              <a:rPr lang="en-US" sz="1400" b="1" dirty="0" smtClean="0">
                <a:cs typeface="Times New Roman" pitchFamily="18" charset="0"/>
              </a:rPr>
              <a:t>Node</a:t>
            </a:r>
            <a:r>
              <a:rPr lang="en-US" sz="1400" dirty="0" smtClean="0">
                <a:cs typeface="Times New Roman" pitchFamily="18" charset="0"/>
              </a:rPr>
              <a:t>* next;</a:t>
            </a:r>
          </a:p>
          <a:p>
            <a:pPr algn="l" rtl="0">
              <a:buFont typeface="Georgia" pitchFamily="18" charset="0"/>
              <a:buNone/>
            </a:pPr>
            <a:r>
              <a:rPr lang="en-US" sz="1400" dirty="0" smtClean="0">
                <a:cs typeface="Times New Roman" pitchFamily="18" charset="0"/>
              </a:rPr>
              <a:t>	};</a:t>
            </a:r>
          </a:p>
          <a:p>
            <a:pPr algn="l" rtl="0">
              <a:buFont typeface="Georgia" pitchFamily="18" charset="0"/>
              <a:buNone/>
            </a:pPr>
            <a:r>
              <a:rPr lang="en-US" sz="1400" dirty="0">
                <a:cs typeface="Times New Roman" pitchFamily="18" charset="0"/>
              </a:rPr>
              <a:t> </a:t>
            </a:r>
            <a:r>
              <a:rPr lang="en-US" sz="1400" dirty="0" smtClean="0">
                <a:cs typeface="Times New Roman" pitchFamily="18" charset="0"/>
              </a:rPr>
              <a:t>     Node* head;</a:t>
            </a:r>
          </a:p>
          <a:p>
            <a:pPr algn="l" rtl="0">
              <a:buFont typeface="Georgia" pitchFamily="18" charset="0"/>
              <a:buNone/>
            </a:pPr>
            <a:r>
              <a:rPr lang="en-US" sz="1400" b="1" dirty="0" smtClean="0">
                <a:solidFill>
                  <a:srgbClr val="0000FF"/>
                </a:solidFill>
                <a:cs typeface="Times New Roman" pitchFamily="18" charset="0"/>
              </a:rPr>
              <a:t>public</a:t>
            </a:r>
            <a:r>
              <a:rPr lang="en-US" sz="1400" dirty="0" smtClean="0">
                <a:cs typeface="Times New Roman" pitchFamily="18" charset="0"/>
              </a:rPr>
              <a:t>:</a:t>
            </a:r>
          </a:p>
          <a:p>
            <a:pPr algn="l" rtl="0">
              <a:buFont typeface="Georgia" pitchFamily="18" charset="0"/>
              <a:buNone/>
            </a:pPr>
            <a:r>
              <a:rPr lang="en-US" sz="1400" dirty="0" smtClean="0">
                <a:cs typeface="Times New Roman" pitchFamily="18" charset="0"/>
              </a:rPr>
              <a:t>	</a:t>
            </a:r>
            <a:r>
              <a:rPr lang="en-US" sz="1400" b="1" dirty="0" smtClean="0">
                <a:cs typeface="Times New Roman" pitchFamily="18" charset="0"/>
              </a:rPr>
              <a:t>Stack</a:t>
            </a:r>
            <a:r>
              <a:rPr lang="en-US" sz="1400" dirty="0" smtClean="0">
                <a:cs typeface="Times New Roman" pitchFamily="18" charset="0"/>
              </a:rPr>
              <a:t>() ;</a:t>
            </a:r>
          </a:p>
          <a:p>
            <a:pPr algn="l" rtl="0">
              <a:buFont typeface="Georgia" pitchFamily="18" charset="0"/>
              <a:buNone/>
            </a:pPr>
            <a:r>
              <a:rPr lang="en-US" sz="1400" dirty="0" smtClean="0">
                <a:cs typeface="Times New Roman" pitchFamily="18" charset="0"/>
              </a:rPr>
              <a:t>	~</a:t>
            </a:r>
            <a:r>
              <a:rPr lang="en-US" sz="1400" b="1" dirty="0" smtClean="0">
                <a:cs typeface="Times New Roman" pitchFamily="18" charset="0"/>
              </a:rPr>
              <a:t>Stack</a:t>
            </a:r>
            <a:r>
              <a:rPr lang="en-US" sz="1400" dirty="0" smtClean="0">
                <a:cs typeface="Times New Roman" pitchFamily="18" charset="0"/>
              </a:rPr>
              <a:t>() ;</a:t>
            </a:r>
          </a:p>
          <a:p>
            <a:pPr algn="l" rtl="0">
              <a:buFont typeface="Georgia" pitchFamily="18" charset="0"/>
              <a:buNone/>
            </a:pPr>
            <a:r>
              <a:rPr lang="en-US" sz="1400" dirty="0" smtClean="0">
                <a:cs typeface="Times New Roman" pitchFamily="18" charset="0"/>
              </a:rPr>
              <a:t>	</a:t>
            </a:r>
            <a:r>
              <a:rPr lang="en-US" sz="1400" dirty="0" smtClean="0">
                <a:solidFill>
                  <a:srgbClr val="0000FF"/>
                </a:solidFill>
                <a:cs typeface="Times New Roman" pitchFamily="18" charset="0"/>
              </a:rPr>
              <a:t>void</a:t>
            </a:r>
            <a:r>
              <a:rPr lang="en-US" sz="1400" dirty="0" smtClean="0">
                <a:cs typeface="Times New Roman" pitchFamily="18" charset="0"/>
              </a:rPr>
              <a:t> push (</a:t>
            </a:r>
            <a:r>
              <a:rPr lang="en-US" sz="1400" dirty="0" smtClean="0">
                <a:solidFill>
                  <a:srgbClr val="0000FF"/>
                </a:solidFill>
                <a:cs typeface="Times New Roman" pitchFamily="18" charset="0"/>
              </a:rPr>
              <a:t>void</a:t>
            </a:r>
            <a:r>
              <a:rPr lang="en-US" sz="1400" dirty="0" smtClean="0">
                <a:cs typeface="Times New Roman" pitchFamily="18" charset="0"/>
              </a:rPr>
              <a:t>* data);</a:t>
            </a:r>
          </a:p>
          <a:p>
            <a:pPr algn="l" rtl="0">
              <a:buFont typeface="Georgia" pitchFamily="18" charset="0"/>
              <a:buNone/>
            </a:pPr>
            <a:r>
              <a:rPr lang="en-US" sz="1400" dirty="0" smtClean="0">
                <a:cs typeface="Times New Roman" pitchFamily="18" charset="0"/>
              </a:rPr>
              <a:t>	</a:t>
            </a:r>
            <a:r>
              <a:rPr lang="en-US" sz="1400" dirty="0" smtClean="0">
                <a:solidFill>
                  <a:srgbClr val="0000FF"/>
                </a:solidFill>
                <a:cs typeface="Times New Roman" pitchFamily="18" charset="0"/>
              </a:rPr>
              <a:t>void</a:t>
            </a:r>
            <a:r>
              <a:rPr lang="en-US" sz="1400" dirty="0" smtClean="0">
                <a:cs typeface="Times New Roman" pitchFamily="18" charset="0"/>
              </a:rPr>
              <a:t>* peek() </a:t>
            </a:r>
            <a:r>
              <a:rPr lang="en-US" sz="1400" dirty="0" smtClean="0">
                <a:solidFill>
                  <a:srgbClr val="0000FF"/>
                </a:solidFill>
                <a:cs typeface="Times New Roman" pitchFamily="18" charset="0"/>
              </a:rPr>
              <a:t>const</a:t>
            </a:r>
            <a:r>
              <a:rPr lang="en-US" sz="1400" dirty="0" smtClean="0">
                <a:cs typeface="Times New Roman" pitchFamily="18" charset="0"/>
              </a:rPr>
              <a:t>;</a:t>
            </a:r>
          </a:p>
          <a:p>
            <a:pPr algn="l" rtl="0">
              <a:buFont typeface="Georgia" pitchFamily="18" charset="0"/>
              <a:buNone/>
            </a:pPr>
            <a:r>
              <a:rPr lang="en-US" sz="1400" dirty="0" smtClean="0">
                <a:cs typeface="Times New Roman" pitchFamily="18" charset="0"/>
              </a:rPr>
              <a:t>	</a:t>
            </a:r>
            <a:r>
              <a:rPr lang="en-US" sz="1400" dirty="0" smtClean="0">
                <a:solidFill>
                  <a:srgbClr val="0000FF"/>
                </a:solidFill>
                <a:cs typeface="Times New Roman" pitchFamily="18" charset="0"/>
              </a:rPr>
              <a:t>void</a:t>
            </a:r>
            <a:r>
              <a:rPr lang="en-US" sz="1400" dirty="0" smtClean="0">
                <a:cs typeface="Times New Roman" pitchFamily="18" charset="0"/>
              </a:rPr>
              <a:t>* pop() ;</a:t>
            </a:r>
          </a:p>
          <a:p>
            <a:pPr algn="l" rtl="0">
              <a:lnSpc>
                <a:spcPct val="80000"/>
              </a:lnSpc>
              <a:buFont typeface="Georgia" pitchFamily="18" charset="0"/>
              <a:buNone/>
            </a:pPr>
            <a:r>
              <a:rPr lang="en-US" sz="1400" dirty="0" smtClean="0">
                <a:cs typeface="Times New Roman" pitchFamily="18" charset="0"/>
              </a:rPr>
              <a:t>};</a:t>
            </a:r>
          </a:p>
        </p:txBody>
      </p:sp>
      <p:sp>
        <p:nvSpPr>
          <p:cNvPr id="20484" name="Text Box 4"/>
          <p:cNvSpPr txBox="1">
            <a:spLocks noChangeArrowheads="1"/>
          </p:cNvSpPr>
          <p:nvPr/>
        </p:nvSpPr>
        <p:spPr bwMode="auto">
          <a:xfrm>
            <a:off x="3203848" y="2274007"/>
            <a:ext cx="54737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sz="1400" b="1" dirty="0">
                <a:solidFill>
                  <a:srgbClr val="0000FF"/>
                </a:solidFill>
              </a:rPr>
              <a:t>class</a:t>
            </a:r>
            <a:r>
              <a:rPr lang="en-US" sz="1400" dirty="0"/>
              <a:t> </a:t>
            </a:r>
            <a:r>
              <a:rPr lang="en-US" sz="1400" b="1" dirty="0"/>
              <a:t>StringStack</a:t>
            </a:r>
            <a:r>
              <a:rPr lang="en-US" sz="1400" dirty="0"/>
              <a:t> : </a:t>
            </a:r>
            <a:r>
              <a:rPr lang="en-US" sz="1400" b="1" dirty="0">
                <a:solidFill>
                  <a:srgbClr val="0000FF"/>
                </a:solidFill>
              </a:rPr>
              <a:t>public</a:t>
            </a:r>
            <a:r>
              <a:rPr lang="en-US" sz="1400" dirty="0"/>
              <a:t> </a:t>
            </a:r>
            <a:r>
              <a:rPr lang="en-US" sz="1400" b="1" dirty="0"/>
              <a:t>Stack</a:t>
            </a:r>
          </a:p>
          <a:p>
            <a:pPr algn="l" rtl="0" eaLnBrk="1" hangingPunct="1"/>
            <a:r>
              <a:rPr lang="en-US" sz="1400" dirty="0"/>
              <a:t> {</a:t>
            </a:r>
          </a:p>
          <a:p>
            <a:pPr algn="l" rtl="0" eaLnBrk="1" hangingPunct="1"/>
            <a:r>
              <a:rPr lang="en-US" sz="1400" b="1" dirty="0">
                <a:solidFill>
                  <a:srgbClr val="0000FF"/>
                </a:solidFill>
              </a:rPr>
              <a:t>public</a:t>
            </a:r>
            <a:r>
              <a:rPr lang="en-US" sz="1400" dirty="0"/>
              <a:t>:</a:t>
            </a:r>
          </a:p>
          <a:p>
            <a:pPr algn="l" rtl="0" eaLnBrk="1" hangingPunct="1"/>
            <a:r>
              <a:rPr lang="en-US" sz="1400" dirty="0"/>
              <a:t>    </a:t>
            </a:r>
            <a:r>
              <a:rPr lang="en-US" sz="1400" dirty="0" smtClean="0">
                <a:solidFill>
                  <a:srgbClr val="0000FF"/>
                </a:solidFill>
              </a:rPr>
              <a:t>void</a:t>
            </a:r>
            <a:r>
              <a:rPr lang="en-US" sz="1400" dirty="0" smtClean="0"/>
              <a:t> </a:t>
            </a:r>
            <a:r>
              <a:rPr lang="en-US" sz="1400" dirty="0"/>
              <a:t>push (</a:t>
            </a:r>
            <a:r>
              <a:rPr lang="en-US" sz="1400" dirty="0">
                <a:solidFill>
                  <a:srgbClr val="0000FF"/>
                </a:solidFill>
              </a:rPr>
              <a:t>string</a:t>
            </a:r>
            <a:r>
              <a:rPr lang="en-US" sz="1400" dirty="0"/>
              <a:t>* str)    {   </a:t>
            </a:r>
            <a:r>
              <a:rPr lang="en-US" sz="1400" b="1" dirty="0"/>
              <a:t>Stack</a:t>
            </a:r>
            <a:r>
              <a:rPr lang="en-US" sz="1400" dirty="0"/>
              <a:t>::push(str);     }</a:t>
            </a:r>
          </a:p>
          <a:p>
            <a:pPr algn="l" rtl="0" eaLnBrk="1" hangingPunct="1"/>
            <a:r>
              <a:rPr lang="en-US" sz="1400" dirty="0"/>
              <a:t>    </a:t>
            </a:r>
            <a:r>
              <a:rPr lang="en-US" sz="1400" dirty="0" smtClean="0">
                <a:solidFill>
                  <a:srgbClr val="0000FF"/>
                </a:solidFill>
              </a:rPr>
              <a:t>string</a:t>
            </a:r>
            <a:r>
              <a:rPr lang="en-US" sz="1400" dirty="0"/>
              <a:t>* peek() const   </a:t>
            </a:r>
            <a:r>
              <a:rPr lang="en-US" sz="1400" dirty="0" smtClean="0"/>
              <a:t>     </a:t>
            </a:r>
            <a:r>
              <a:rPr lang="en-US" sz="1400" dirty="0"/>
              <a:t>{   </a:t>
            </a:r>
            <a:r>
              <a:rPr lang="en-US" sz="1400" dirty="0">
                <a:solidFill>
                  <a:srgbClr val="0000FF"/>
                </a:solidFill>
              </a:rPr>
              <a:t>return</a:t>
            </a:r>
            <a:r>
              <a:rPr lang="en-US" sz="1400" dirty="0"/>
              <a:t> (</a:t>
            </a:r>
            <a:r>
              <a:rPr lang="en-US" sz="1400" dirty="0">
                <a:solidFill>
                  <a:srgbClr val="0000FF"/>
                </a:solidFill>
              </a:rPr>
              <a:t>string</a:t>
            </a:r>
            <a:r>
              <a:rPr lang="en-US" sz="1400" dirty="0"/>
              <a:t>*)</a:t>
            </a:r>
            <a:r>
              <a:rPr lang="en-US" sz="1400" b="1" dirty="0"/>
              <a:t>Stack</a:t>
            </a:r>
            <a:r>
              <a:rPr lang="en-US" sz="1400" dirty="0"/>
              <a:t>::peek();   }</a:t>
            </a:r>
          </a:p>
          <a:p>
            <a:pPr algn="l" rtl="0" eaLnBrk="1" hangingPunct="1"/>
            <a:r>
              <a:rPr lang="en-US" b="1" dirty="0"/>
              <a:t>   </a:t>
            </a:r>
            <a:r>
              <a:rPr lang="en-US" sz="1400" dirty="0">
                <a:solidFill>
                  <a:srgbClr val="0000FF"/>
                </a:solidFill>
              </a:rPr>
              <a:t>string</a:t>
            </a:r>
            <a:r>
              <a:rPr lang="en-US" sz="1400" dirty="0"/>
              <a:t>* pop() 	      {   </a:t>
            </a:r>
            <a:r>
              <a:rPr lang="en-US" sz="1400" dirty="0">
                <a:solidFill>
                  <a:srgbClr val="0000FF"/>
                </a:solidFill>
              </a:rPr>
              <a:t>return</a:t>
            </a:r>
            <a:r>
              <a:rPr lang="en-US" sz="1400" dirty="0"/>
              <a:t> (</a:t>
            </a:r>
            <a:r>
              <a:rPr lang="en-US" sz="1400" dirty="0">
                <a:solidFill>
                  <a:srgbClr val="0000FF"/>
                </a:solidFill>
              </a:rPr>
              <a:t>string</a:t>
            </a:r>
            <a:r>
              <a:rPr lang="en-US" sz="1400" dirty="0"/>
              <a:t>*)</a:t>
            </a:r>
            <a:r>
              <a:rPr lang="en-US" sz="1400" b="1" dirty="0"/>
              <a:t>Stack</a:t>
            </a:r>
            <a:r>
              <a:rPr lang="en-US" sz="1400" dirty="0"/>
              <a:t>::pop();   } </a:t>
            </a:r>
          </a:p>
          <a:p>
            <a:pPr algn="l" rtl="0" eaLnBrk="1" hangingPunct="1"/>
            <a:r>
              <a:rPr lang="en-US" sz="1400" dirty="0"/>
              <a:t>     ~</a:t>
            </a:r>
            <a:r>
              <a:rPr lang="en-US" sz="1400" b="1" dirty="0"/>
              <a:t>StringStack</a:t>
            </a:r>
            <a:r>
              <a:rPr lang="en-US" sz="1400" dirty="0"/>
              <a:t>() </a:t>
            </a:r>
          </a:p>
          <a:p>
            <a:pPr algn="l" rtl="0" eaLnBrk="1" hangingPunct="1"/>
            <a:r>
              <a:rPr lang="en-US" sz="1400" dirty="0"/>
              <a:t>     {</a:t>
            </a:r>
          </a:p>
          <a:p>
            <a:pPr algn="l" rtl="0" eaLnBrk="1" hangingPunct="1"/>
            <a:r>
              <a:rPr lang="en-US" sz="1400" dirty="0"/>
              <a:t>            </a:t>
            </a:r>
            <a:r>
              <a:rPr lang="en-US" sz="1400" dirty="0">
                <a:solidFill>
                  <a:srgbClr val="0000FF"/>
                </a:solidFill>
              </a:rPr>
              <a:t>string</a:t>
            </a:r>
            <a:r>
              <a:rPr lang="en-US" sz="1400" dirty="0"/>
              <a:t>* top = pop();</a:t>
            </a:r>
          </a:p>
          <a:p>
            <a:pPr algn="l" rtl="0" eaLnBrk="1" hangingPunct="1"/>
            <a:r>
              <a:rPr lang="en-US" sz="1400" dirty="0"/>
              <a:t>            </a:t>
            </a:r>
            <a:r>
              <a:rPr lang="en-US" sz="1400" dirty="0">
                <a:solidFill>
                  <a:srgbClr val="0000FF"/>
                </a:solidFill>
              </a:rPr>
              <a:t>while</a:t>
            </a:r>
            <a:r>
              <a:rPr lang="en-US" sz="1400" dirty="0"/>
              <a:t> (top) </a:t>
            </a:r>
          </a:p>
          <a:p>
            <a:pPr algn="l" rtl="0" eaLnBrk="1" hangingPunct="1"/>
            <a:r>
              <a:rPr lang="en-US" sz="1400" dirty="0"/>
              <a:t>           {</a:t>
            </a:r>
          </a:p>
          <a:p>
            <a:pPr algn="l" rtl="0" eaLnBrk="1" hangingPunct="1"/>
            <a:r>
              <a:rPr lang="en-US" sz="1400" dirty="0"/>
              <a:t>	</a:t>
            </a:r>
            <a:r>
              <a:rPr lang="en-US" sz="1400" dirty="0">
                <a:solidFill>
                  <a:srgbClr val="0000FF"/>
                </a:solidFill>
              </a:rPr>
              <a:t>delete</a:t>
            </a:r>
            <a:r>
              <a:rPr lang="en-US" sz="1400" dirty="0"/>
              <a:t> top;</a:t>
            </a:r>
          </a:p>
          <a:p>
            <a:pPr algn="l" rtl="0" eaLnBrk="1" hangingPunct="1"/>
            <a:r>
              <a:rPr lang="en-US" sz="1400" dirty="0"/>
              <a:t>	top = pop();</a:t>
            </a:r>
          </a:p>
          <a:p>
            <a:pPr algn="l" rtl="0" eaLnBrk="1" hangingPunct="1"/>
            <a:r>
              <a:rPr lang="en-US" sz="1400" dirty="0"/>
              <a:t>           }</a:t>
            </a:r>
          </a:p>
          <a:p>
            <a:pPr algn="l" rtl="0" eaLnBrk="1" hangingPunct="1"/>
            <a:r>
              <a:rPr lang="en-US" sz="1400" dirty="0"/>
              <a:t>      }</a:t>
            </a:r>
          </a:p>
          <a:p>
            <a:pPr algn="l" rtl="0" eaLnBrk="1" hangingPunct="1"/>
            <a:r>
              <a:rPr lang="en-US" sz="1400" dirty="0"/>
              <a:t>};</a:t>
            </a:r>
          </a:p>
        </p:txBody>
      </p:sp>
      <p:sp>
        <p:nvSpPr>
          <p:cNvPr id="97289" name="Text Box 9"/>
          <p:cNvSpPr txBox="1">
            <a:spLocks noChangeArrowheads="1"/>
          </p:cNvSpPr>
          <p:nvPr/>
        </p:nvSpPr>
        <p:spPr bwMode="auto">
          <a:xfrm>
            <a:off x="5652120" y="4221088"/>
            <a:ext cx="3169445" cy="1815882"/>
          </a:xfrm>
          <a:prstGeom prst="rect">
            <a:avLst/>
          </a:prstGeom>
          <a:solidFill>
            <a:srgbClr val="8E733E">
              <a:alpha val="56078"/>
            </a:srgbClr>
          </a:solidFill>
          <a:ln w="19050" algn="ctr">
            <a:solidFill>
              <a:schemeClr val="tx1"/>
            </a:solidFill>
            <a:miter lim="800000"/>
            <a:headEnd/>
            <a:tailEnd/>
          </a:ln>
        </p:spPr>
        <p:txBody>
          <a:bodyPr wrap="squar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r" eaLnBrk="1" hangingPunct="1">
              <a:spcBef>
                <a:spcPct val="50000"/>
              </a:spcBef>
            </a:pPr>
            <a:r>
              <a:rPr lang="he-IL" sz="1600" b="1" dirty="0"/>
              <a:t>כעת, בגלל עקרון ה-</a:t>
            </a:r>
            <a:r>
              <a:rPr lang="en-US" sz="1600" b="1" dirty="0"/>
              <a:t>Hiding</a:t>
            </a:r>
            <a:r>
              <a:rPr lang="he-IL" sz="1600" b="1" dirty="0" smtClean="0"/>
              <a:t>,</a:t>
            </a:r>
            <a:r>
              <a:rPr lang="he-IL" sz="1600" b="1" dirty="0"/>
              <a:t> </a:t>
            </a:r>
            <a:r>
              <a:rPr lang="he-IL" sz="1600" b="1" dirty="0" smtClean="0"/>
              <a:t>לא </a:t>
            </a:r>
            <a:r>
              <a:rPr lang="he-IL" sz="1600" b="1" dirty="0"/>
              <a:t>ניתן לגשת לפונקציה</a:t>
            </a:r>
            <a:r>
              <a:rPr lang="en-US" sz="1600" b="1" dirty="0"/>
              <a:t> push(void*) </a:t>
            </a:r>
            <a:r>
              <a:rPr lang="he-IL" sz="1600" b="1" dirty="0"/>
              <a:t> דרך </a:t>
            </a:r>
            <a:r>
              <a:rPr lang="en-US" sz="1600" b="1" dirty="0" smtClean="0"/>
              <a:t> StringStack</a:t>
            </a:r>
            <a:r>
              <a:rPr lang="he-IL" sz="1600" b="1" dirty="0" smtClean="0"/>
              <a:t>(וכך לא נכניס לשם בטעות ערכים שאינם </a:t>
            </a:r>
            <a:r>
              <a:rPr lang="en-US" sz="1600" b="1" dirty="0" smtClean="0"/>
              <a:t>String</a:t>
            </a:r>
            <a:r>
              <a:rPr lang="he-IL" sz="1600" b="1" dirty="0" smtClean="0"/>
              <a:t>)</a:t>
            </a:r>
            <a:r>
              <a:rPr lang="he-IL" sz="1600" b="1" dirty="0"/>
              <a:t>.</a:t>
            </a:r>
            <a:r>
              <a:rPr lang="he-IL" sz="1600" b="1" dirty="0" smtClean="0"/>
              <a:t> </a:t>
            </a:r>
            <a:r>
              <a:rPr lang="en-US" sz="1600" b="1" dirty="0" smtClean="0"/>
              <a:t/>
            </a:r>
            <a:br>
              <a:rPr lang="en-US" sz="1600" b="1" dirty="0" smtClean="0"/>
            </a:br>
            <a:r>
              <a:rPr lang="he-IL" sz="1600" b="1" dirty="0" smtClean="0"/>
              <a:t>כאמור, נוכל להכניס ערכים כאלה ע"י קריאה לפונקציה בצורה מפורשת (ובמקרה כזה – ברור שהתכוונו לכך)</a:t>
            </a:r>
            <a:endParaRPr lang="en-US" sz="1600" b="1" dirty="0"/>
          </a:p>
        </p:txBody>
      </p:sp>
      <p:cxnSp>
        <p:nvCxnSpPr>
          <p:cNvPr id="3" name="Straight Connector 2"/>
          <p:cNvCxnSpPr/>
          <p:nvPr/>
        </p:nvCxnSpPr>
        <p:spPr>
          <a:xfrm>
            <a:off x="2771800" y="2274007"/>
            <a:ext cx="0" cy="3675273"/>
          </a:xfrm>
          <a:prstGeom prst="line">
            <a:avLst/>
          </a:prstGeom>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539553" y="6165304"/>
            <a:ext cx="8282012" cy="646331"/>
          </a:xfrm>
          <a:prstGeom prst="rect">
            <a:avLst/>
          </a:prstGeom>
          <a:noFill/>
        </p:spPr>
        <p:txBody>
          <a:bodyPr wrap="square" lIns="91440" tIns="45720" rIns="91440" bIns="45720">
            <a:spAutoFit/>
          </a:bodyPr>
          <a:lstStyle/>
          <a:p>
            <a:pPr algn="ctr"/>
            <a:r>
              <a:rPr lang="he-IL"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ורק להזכיר: אסור להשתמש ב-</a:t>
            </a: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void*</a:t>
            </a:r>
            <a:r>
              <a:rPr lang="he-IL"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he-IL"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מציין מיקום של מספר שקופית 5"/>
          <p:cNvSpPr>
            <a:spLocks noGrp="1"/>
          </p:cNvSpPr>
          <p:nvPr>
            <p:ph type="sldNum" sz="quarter" idx="12"/>
          </p:nvPr>
        </p:nvSpPr>
        <p:spPr/>
        <p:txBody>
          <a:bodyPr/>
          <a:lstStyle/>
          <a:p>
            <a:pPr>
              <a:defRPr/>
            </a:pPr>
            <a:r>
              <a:rPr lang="en-US" smtClean="0"/>
              <a:t>/37</a:t>
            </a:r>
            <a:fld id="{E29086F5-2D1D-4873-8CEE-EAC3DBCEF349}" type="slidenum">
              <a:rPr lang="he-IL" smtClean="0"/>
              <a:pPr>
                <a:defRPr/>
              </a:pPr>
              <a:t>30</a:t>
            </a:fld>
            <a:endParaRPr lang="he-IL" dirty="0"/>
          </a:p>
        </p:txBody>
      </p:sp>
    </p:spTree>
    <p:extLst>
      <p:ext uri="{BB962C8B-B14F-4D97-AF65-F5344CB8AC3E}">
        <p14:creationId xmlns:p14="http://schemas.microsoft.com/office/powerpoint/2010/main" val="3077773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9" grpId="0" animBg="1"/>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algn="ctr" rtl="0"/>
            <a:r>
              <a:rPr lang="en-US" dirty="0" smtClean="0">
                <a:cs typeface="Arial" pitchFamily="34" charset="0"/>
              </a:rPr>
              <a:t>Private Members</a:t>
            </a:r>
          </a:p>
        </p:txBody>
      </p:sp>
      <p:sp>
        <p:nvSpPr>
          <p:cNvPr id="82947" name="Rectangle 3"/>
          <p:cNvSpPr>
            <a:spLocks noGrp="1"/>
          </p:cNvSpPr>
          <p:nvPr>
            <p:ph type="body" idx="1"/>
          </p:nvPr>
        </p:nvSpPr>
        <p:spPr>
          <a:xfrm>
            <a:off x="0" y="2205038"/>
            <a:ext cx="3887788" cy="4324350"/>
          </a:xfrm>
        </p:spPr>
        <p:txBody>
          <a:bodyPr/>
          <a:lstStyle/>
          <a:p>
            <a:pPr algn="l" rtl="0">
              <a:lnSpc>
                <a:spcPct val="80000"/>
              </a:lnSpc>
              <a:buFont typeface="Georgia" pitchFamily="18" charset="0"/>
              <a:buNone/>
            </a:pPr>
            <a:r>
              <a:rPr lang="en-US" sz="1400" b="1" noProof="1" smtClean="0">
                <a:solidFill>
                  <a:srgbClr val="0000FF"/>
                </a:solidFill>
                <a:cs typeface="Times New Roman" pitchFamily="18" charset="0"/>
              </a:rPr>
              <a:t>class</a:t>
            </a:r>
            <a:r>
              <a:rPr lang="en-US" sz="1400" noProof="1" smtClean="0">
                <a:cs typeface="Times New Roman" pitchFamily="18" charset="0"/>
              </a:rPr>
              <a:t> </a:t>
            </a:r>
            <a:r>
              <a:rPr lang="en-US" sz="1400" b="1" noProof="1" smtClean="0">
                <a:cs typeface="Times New Roman" pitchFamily="18" charset="0"/>
              </a:rPr>
              <a:t>Worker</a:t>
            </a:r>
          </a:p>
          <a:p>
            <a:pPr algn="l" rtl="0">
              <a:lnSpc>
                <a:spcPct val="80000"/>
              </a:lnSpc>
              <a:buFont typeface="Georgia" pitchFamily="18" charset="0"/>
              <a:buNone/>
            </a:pP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r>
              <a:rPr lang="en-US" sz="1400" b="1" dirty="0" smtClean="0">
                <a:solidFill>
                  <a:srgbClr val="0000FF"/>
                </a:solidFill>
                <a:cs typeface="Times New Roman" pitchFamily="18" charset="0"/>
              </a:rPr>
              <a:t>private</a:t>
            </a:r>
            <a:r>
              <a:rPr lang="en-US" sz="1400" dirty="0" smtClean="0">
                <a:cs typeface="Times New Roman" pitchFamily="18" charset="0"/>
              </a:rPr>
              <a:t>:</a:t>
            </a:r>
          </a:p>
          <a:p>
            <a:pPr algn="l" rtl="0">
              <a:lnSpc>
                <a:spcPct val="80000"/>
              </a:lnSpc>
              <a:buFont typeface="Georgia" pitchFamily="18" charset="0"/>
              <a:buNone/>
            </a:pPr>
            <a:r>
              <a:rPr lang="en-US" sz="1400" dirty="0" smtClean="0">
                <a:cs typeface="Times New Roman" pitchFamily="18" charset="0"/>
              </a:rPr>
              <a:t>	</a:t>
            </a:r>
            <a:r>
              <a:rPr lang="en-US" sz="1400" b="1" noProof="1" smtClean="0">
                <a:solidFill>
                  <a:srgbClr val="33CC33"/>
                </a:solidFill>
                <a:cs typeface="Times New Roman" pitchFamily="18" charset="0"/>
              </a:rPr>
              <a:t>int m_worker_num;</a:t>
            </a:r>
          </a:p>
          <a:p>
            <a:pPr algn="l" rtl="0">
              <a:lnSpc>
                <a:spcPct val="80000"/>
              </a:lnSpc>
              <a:buFont typeface="Georgia" pitchFamily="18" charset="0"/>
              <a:buNone/>
            </a:pPr>
            <a:r>
              <a:rPr lang="en-US" sz="1400" b="1" noProof="1" smtClean="0">
                <a:solidFill>
                  <a:srgbClr val="0000FF"/>
                </a:solidFill>
                <a:cs typeface="Times New Roman" pitchFamily="18" charset="0"/>
              </a:rPr>
              <a:t>protected</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m_salary;</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string</a:t>
            </a:r>
            <a:r>
              <a:rPr lang="en-US" sz="1400" noProof="1" smtClean="0">
                <a:cs typeface="Times New Roman" pitchFamily="18" charset="0"/>
              </a:rPr>
              <a:t> m_boss_mame;</a:t>
            </a:r>
          </a:p>
          <a:p>
            <a:pPr algn="l" rtl="0">
              <a:lnSpc>
                <a:spcPct val="80000"/>
              </a:lnSpc>
              <a:buFont typeface="Georgia" pitchFamily="18" charset="0"/>
              <a:buNone/>
            </a:pPr>
            <a:r>
              <a:rPr lang="en-US" sz="1400" b="1" noProof="1" smtClean="0">
                <a:solidFill>
                  <a:srgbClr val="0000FF"/>
                </a:solidFill>
                <a:cs typeface="Times New Roman" pitchFamily="18" charset="0"/>
              </a:rPr>
              <a:t>public</a:t>
            </a:r>
            <a:r>
              <a:rPr lang="en-US" sz="1400" noProof="1" smtClean="0">
                <a:cs typeface="Times New Roman" pitchFamily="18" charset="0"/>
              </a:rPr>
              <a:t>:</a:t>
            </a:r>
          </a:p>
          <a:p>
            <a:pPr algn="l" rtl="0">
              <a:lnSpc>
                <a:spcPct val="80000"/>
              </a:lnSpc>
              <a:buNone/>
            </a:pPr>
            <a:r>
              <a:rPr lang="en-US" sz="1400" noProof="1" smtClean="0">
                <a:cs typeface="Times New Roman" pitchFamily="18" charset="0"/>
              </a:rPr>
              <a:t>	</a:t>
            </a:r>
            <a:r>
              <a:rPr lang="en-US" sz="1400" b="1" noProof="1" smtClean="0">
                <a:cs typeface="Times New Roman" pitchFamily="18" charset="0"/>
              </a:rPr>
              <a:t>Worker</a:t>
            </a:r>
            <a:r>
              <a:rPr lang="en-US" sz="1400" dirty="0" smtClean="0">
                <a:cs typeface="Times New Roman" pitchFamily="18" charset="0"/>
              </a:rPr>
              <a:t> </a:t>
            </a:r>
            <a:r>
              <a:rPr lang="en-US" sz="1400" noProof="1" smtClean="0">
                <a:cs typeface="Times New Roman" pitchFamily="18" charset="0"/>
              </a:rPr>
              <a:t>(</a:t>
            </a:r>
            <a:r>
              <a:rPr lang="en-US" sz="1400" noProof="1">
                <a:solidFill>
                  <a:srgbClr val="0000FF"/>
                </a:solidFill>
                <a:cs typeface="Times New Roman" pitchFamily="18" charset="0"/>
              </a:rPr>
              <a:t>const int &amp; </a:t>
            </a:r>
            <a:r>
              <a:rPr lang="en-US" sz="1400" noProof="1" smtClean="0">
                <a:cs typeface="Times New Roman" pitchFamily="18" charset="0"/>
              </a:rPr>
              <a:t>worker_num, </a:t>
            </a:r>
          </a:p>
          <a:p>
            <a:pPr algn="l" rtl="0">
              <a:lnSpc>
                <a:spcPct val="80000"/>
              </a:lnSpc>
              <a:buNone/>
            </a:pPr>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const </a:t>
            </a:r>
            <a:r>
              <a:rPr lang="en-US" sz="1400" noProof="1">
                <a:solidFill>
                  <a:srgbClr val="0000FF"/>
                </a:solidFill>
                <a:cs typeface="Times New Roman" pitchFamily="18" charset="0"/>
              </a:rPr>
              <a:t>int &amp; </a:t>
            </a:r>
            <a:r>
              <a:rPr lang="en-US" sz="1400" noProof="1" smtClean="0">
                <a:cs typeface="Times New Roman" pitchFamily="18" charset="0"/>
              </a:rPr>
              <a:t>salary, </a:t>
            </a:r>
            <a:endParaRPr lang="en-US" sz="1400" dirty="0" smtClean="0">
              <a:cs typeface="Times New Roman" pitchFamily="18" charset="0"/>
            </a:endParaRPr>
          </a:p>
          <a:p>
            <a:pPr algn="l" rtl="0">
              <a:lnSpc>
                <a:spcPct val="80000"/>
              </a:lnSpc>
              <a:buNone/>
            </a:pPr>
            <a:r>
              <a:rPr lang="en-US" sz="1400" dirty="0" smtClean="0">
                <a:cs typeface="Times New Roman" pitchFamily="18" charset="0"/>
              </a:rPr>
              <a:t>		</a:t>
            </a:r>
            <a:r>
              <a:rPr lang="en-US" sz="1400" dirty="0" smtClean="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cs typeface="Times New Roman" pitchFamily="18" charset="0"/>
              </a:rPr>
              <a:t>boss_mame): </a:t>
            </a:r>
          </a:p>
          <a:p>
            <a:pPr algn="l" rtl="0">
              <a:lnSpc>
                <a:spcPct val="80000"/>
              </a:lnSpc>
              <a:buFont typeface="Georgia" pitchFamily="18" charset="0"/>
              <a:buNone/>
            </a:pPr>
            <a:r>
              <a:rPr lang="en-US" sz="1400" noProof="1" smtClean="0">
                <a:cs typeface="Times New Roman" pitchFamily="18" charset="0"/>
              </a:rPr>
              <a:t>		m_worker_num(worker_num),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m_salary(salary), </a:t>
            </a: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m</a:t>
            </a:r>
            <a:r>
              <a:rPr lang="en-US" sz="1400" noProof="1" smtClean="0">
                <a:cs typeface="Times New Roman" pitchFamily="18" charset="0"/>
              </a:rPr>
              <a:t>_boss_mame(boss_mame){}</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Worker</a:t>
            </a: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void</a:t>
            </a:r>
            <a:r>
              <a:rPr lang="en-US" sz="1400" noProof="1" smtClean="0">
                <a:cs typeface="Times New Roman" pitchFamily="18" charset="0"/>
              </a:rPr>
              <a:t> print()</a:t>
            </a:r>
            <a:r>
              <a:rPr lang="en-US" sz="1400" dirty="0" smtClean="0">
                <a:cs typeface="Times New Roman" pitchFamily="18" charset="0"/>
              </a:rPr>
              <a:t> </a:t>
            </a:r>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a:t>
            </a:r>
            <a:r>
              <a:rPr lang="en-US" sz="1400" dirty="0" smtClean="0">
                <a:cs typeface="Times New Roman" pitchFamily="18" charset="0"/>
              </a:rPr>
              <a:t> </a:t>
            </a:r>
            <a:r>
              <a:rPr lang="en-US" sz="1400" noProof="1" smtClean="0">
                <a:cs typeface="Times New Roman" pitchFamily="18" charset="0"/>
              </a:rPr>
              <a:t>cout&lt;&lt;</a:t>
            </a:r>
            <a:r>
              <a:rPr lang="en-US" sz="1400" noProof="1" smtClean="0">
                <a:solidFill>
                  <a:schemeClr val="hlink"/>
                </a:solidFill>
                <a:cs typeface="Times New Roman" pitchFamily="18" charset="0"/>
              </a:rPr>
              <a:t>"Worker Print "</a:t>
            </a:r>
            <a:r>
              <a:rPr lang="en-US" sz="1400" noProof="1" smtClean="0">
                <a:cs typeface="Times New Roman" pitchFamily="18" charset="0"/>
              </a:rPr>
              <a:t> &lt;&lt;endl;</a:t>
            </a:r>
            <a:r>
              <a:rPr lang="en-US" sz="1400" dirty="0" smtClean="0">
                <a:cs typeface="Times New Roman" pitchFamily="18" charset="0"/>
              </a:rPr>
              <a:t> </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a:t>
            </a:r>
            <a:endParaRPr lang="en-US" sz="1400" dirty="0" smtClean="0">
              <a:cs typeface="Times New Roman" pitchFamily="18" charset="0"/>
            </a:endParaRPr>
          </a:p>
          <a:p>
            <a:pPr algn="l" rtl="0">
              <a:lnSpc>
                <a:spcPct val="80000"/>
              </a:lnSpc>
              <a:buFont typeface="Georgia" pitchFamily="18" charset="0"/>
              <a:buNone/>
            </a:pPr>
            <a:endParaRPr lang="en-US" sz="1400" dirty="0" smtClean="0">
              <a:cs typeface="Times New Roman" pitchFamily="18" charset="0"/>
            </a:endParaRPr>
          </a:p>
        </p:txBody>
      </p:sp>
      <p:sp>
        <p:nvSpPr>
          <p:cNvPr id="82948" name="Text Box 4"/>
          <p:cNvSpPr txBox="1">
            <a:spLocks noChangeArrowheads="1"/>
          </p:cNvSpPr>
          <p:nvPr/>
        </p:nvSpPr>
        <p:spPr bwMode="auto">
          <a:xfrm>
            <a:off x="4787900" y="2349500"/>
            <a:ext cx="4248150" cy="407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sz="1400" b="1" noProof="1">
                <a:solidFill>
                  <a:srgbClr val="0000FF"/>
                </a:solidFill>
              </a:rPr>
              <a:t>class</a:t>
            </a:r>
            <a:r>
              <a:rPr lang="en-US" sz="1400" noProof="1"/>
              <a:t> </a:t>
            </a:r>
            <a:r>
              <a:rPr lang="en-US" sz="1400" b="1" noProof="1"/>
              <a:t>Teacher</a:t>
            </a:r>
            <a:r>
              <a:rPr lang="en-US" sz="1400" noProof="1"/>
              <a:t>: </a:t>
            </a:r>
            <a:r>
              <a:rPr lang="en-US" sz="1400" b="1" noProof="1">
                <a:solidFill>
                  <a:srgbClr val="0000FF"/>
                </a:solidFill>
              </a:rPr>
              <a:t>public</a:t>
            </a:r>
            <a:r>
              <a:rPr lang="en-US" sz="1400" noProof="1"/>
              <a:t> </a:t>
            </a:r>
            <a:r>
              <a:rPr lang="en-US" sz="1400" b="1" noProof="1"/>
              <a:t>Worker</a:t>
            </a:r>
          </a:p>
          <a:p>
            <a:pPr algn="l" rtl="0" eaLnBrk="1" hangingPunct="1"/>
            <a:r>
              <a:rPr lang="en-US" sz="1400" noProof="1"/>
              <a:t>{</a:t>
            </a:r>
          </a:p>
          <a:p>
            <a:pPr algn="l" rtl="0" eaLnBrk="1" hangingPunct="1"/>
            <a:r>
              <a:rPr lang="en-US" sz="1400" b="1" noProof="1">
                <a:solidFill>
                  <a:srgbClr val="0000FF"/>
                </a:solidFill>
              </a:rPr>
              <a:t>protected</a:t>
            </a:r>
            <a:r>
              <a:rPr lang="en-US" sz="1400" noProof="1"/>
              <a:t>:</a:t>
            </a:r>
            <a:endParaRPr lang="en-US" sz="1400" dirty="0"/>
          </a:p>
          <a:p>
            <a:pPr algn="l" rtl="0" eaLnBrk="1" hangingPunct="1"/>
            <a:r>
              <a:rPr lang="en-US" sz="1400" noProof="1" smtClean="0">
                <a:solidFill>
                  <a:srgbClr val="0000FF"/>
                </a:solidFill>
              </a:rPr>
              <a:t>string</a:t>
            </a:r>
            <a:r>
              <a:rPr lang="en-US" sz="1400" noProof="1" smtClean="0"/>
              <a:t> </a:t>
            </a:r>
            <a:r>
              <a:rPr lang="en-US" sz="1400" noProof="1"/>
              <a:t>m_course_name;</a:t>
            </a:r>
          </a:p>
          <a:p>
            <a:pPr algn="l" rtl="0" eaLnBrk="1" hangingPunct="1"/>
            <a:r>
              <a:rPr lang="en-US" sz="1400" b="1" noProof="1">
                <a:solidFill>
                  <a:srgbClr val="0000FF"/>
                </a:solidFill>
              </a:rPr>
              <a:t>public</a:t>
            </a:r>
            <a:r>
              <a:rPr lang="en-US" sz="1400" noProof="1"/>
              <a:t>:</a:t>
            </a:r>
          </a:p>
          <a:p>
            <a:pPr algn="l" rtl="0" eaLnBrk="1" hangingPunct="1"/>
            <a:r>
              <a:rPr lang="en-US" sz="1400" dirty="0"/>
              <a:t>     </a:t>
            </a:r>
            <a:r>
              <a:rPr lang="en-US" sz="1400" b="1" noProof="1"/>
              <a:t>Teacher</a:t>
            </a:r>
            <a:r>
              <a:rPr lang="en-US" sz="1400" dirty="0"/>
              <a:t> </a:t>
            </a:r>
            <a:r>
              <a:rPr lang="en-US" sz="1400" noProof="1" smtClean="0"/>
              <a:t>(</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course_name</a:t>
            </a:r>
            <a:r>
              <a:rPr lang="en-US" sz="1400" noProof="1"/>
              <a:t>, </a:t>
            </a:r>
            <a:endParaRPr lang="en-US" sz="1400" noProof="1"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const </a:t>
            </a:r>
            <a:r>
              <a:rPr lang="en-US" sz="1400" noProof="1">
                <a:solidFill>
                  <a:srgbClr val="0000FF"/>
                </a:solidFill>
                <a:cs typeface="Times New Roman" pitchFamily="18" charset="0"/>
              </a:rPr>
              <a:t>int &amp; </a:t>
            </a:r>
            <a:r>
              <a:rPr lang="en-US" sz="1400" dirty="0" err="1" smtClean="0"/>
              <a:t>worker_num</a:t>
            </a:r>
            <a:r>
              <a:rPr lang="en-US" sz="1400" dirty="0" smtClean="0"/>
              <a:t>, </a:t>
            </a:r>
            <a:r>
              <a:rPr lang="en-US" sz="1400" noProof="1">
                <a:solidFill>
                  <a:srgbClr val="0000FF"/>
                </a:solidFill>
                <a:cs typeface="Times New Roman" pitchFamily="18" charset="0"/>
              </a:rPr>
              <a:t>const int &amp; </a:t>
            </a:r>
            <a:r>
              <a:rPr lang="en-US" sz="1400" noProof="1" smtClean="0"/>
              <a:t>salary</a:t>
            </a:r>
            <a:r>
              <a:rPr lang="en-US" sz="1400" noProof="1"/>
              <a:t>, </a:t>
            </a:r>
            <a:endParaRPr lang="en-US" sz="1400" noProof="1" smtClean="0"/>
          </a:p>
          <a:p>
            <a:pPr algn="l" rtl="0" eaLnBrk="1" hangingPunct="1"/>
            <a:r>
              <a:rPr lang="en-US" sz="1400" noProof="1">
                <a:solidFill>
                  <a:srgbClr val="0000FF"/>
                </a:solidFill>
                <a:cs typeface="Times New Roman" pitchFamily="18" charset="0"/>
              </a:rPr>
              <a:t> </a:t>
            </a:r>
            <a:r>
              <a:rPr lang="en-US" sz="1400" noProof="1" smtClean="0">
                <a:solidFill>
                  <a:srgbClr val="0000FF"/>
                </a:solidFill>
                <a:cs typeface="Times New Roman" pitchFamily="18" charset="0"/>
              </a:rPr>
              <a:t>        </a:t>
            </a:r>
            <a:r>
              <a:rPr lang="en-US" sz="1400" dirty="0" smtClean="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boss_mame</a:t>
            </a:r>
            <a:r>
              <a:rPr lang="en-US" sz="1400" noProof="1"/>
              <a:t>):</a:t>
            </a:r>
          </a:p>
          <a:p>
            <a:pPr algn="l" rtl="0" eaLnBrk="1" hangingPunct="1"/>
            <a:r>
              <a:rPr lang="en-US" sz="1400" noProof="1"/>
              <a:t>     </a:t>
            </a:r>
            <a:r>
              <a:rPr lang="en-US" sz="1400" dirty="0"/>
              <a:t>     </a:t>
            </a:r>
            <a:r>
              <a:rPr lang="en-US" sz="1400" b="1" noProof="1"/>
              <a:t>Worker</a:t>
            </a:r>
            <a:r>
              <a:rPr lang="en-US" sz="1400" dirty="0"/>
              <a:t> </a:t>
            </a:r>
            <a:r>
              <a:rPr lang="en-US" sz="1400" noProof="1"/>
              <a:t>(worker_num, salary, boss_mame), </a:t>
            </a:r>
            <a:r>
              <a:rPr lang="en-US" sz="1400" dirty="0"/>
              <a:t>          </a:t>
            </a:r>
          </a:p>
          <a:p>
            <a:pPr algn="l" rtl="0" eaLnBrk="1" hangingPunct="1"/>
            <a:r>
              <a:rPr lang="en-US" sz="1400" dirty="0"/>
              <a:t>          </a:t>
            </a:r>
            <a:r>
              <a:rPr lang="en-US" sz="1400" noProof="1"/>
              <a:t>m_course_name(course_name) {}</a:t>
            </a:r>
            <a:endParaRPr lang="en-US" sz="1400" dirty="0"/>
          </a:p>
          <a:p>
            <a:pPr algn="l" rtl="0" eaLnBrk="1" hangingPunct="1"/>
            <a:r>
              <a:rPr lang="en-US" sz="1400" dirty="0"/>
              <a:t>     </a:t>
            </a:r>
            <a:r>
              <a:rPr lang="en-US" sz="1400" b="1" noProof="1"/>
              <a:t>~Teacher</a:t>
            </a:r>
            <a:r>
              <a:rPr lang="en-US" sz="1400" dirty="0"/>
              <a:t> </a:t>
            </a:r>
            <a:r>
              <a:rPr lang="en-US" sz="1400" noProof="1"/>
              <a:t>() {}</a:t>
            </a:r>
          </a:p>
          <a:p>
            <a:pPr algn="l" rtl="0" eaLnBrk="1" hangingPunct="1"/>
            <a:r>
              <a:rPr lang="en-US" sz="1400" dirty="0"/>
              <a:t>     </a:t>
            </a:r>
            <a:r>
              <a:rPr lang="en-US" sz="1400" noProof="1">
                <a:solidFill>
                  <a:srgbClr val="0000FF"/>
                </a:solidFill>
              </a:rPr>
              <a:t>void</a:t>
            </a:r>
            <a:r>
              <a:rPr lang="en-US" sz="1400" noProof="1"/>
              <a:t> print</a:t>
            </a:r>
            <a:r>
              <a:rPr lang="en-US" sz="1400" dirty="0"/>
              <a:t> </a:t>
            </a:r>
            <a:r>
              <a:rPr lang="en-US" sz="1400" noProof="1"/>
              <a:t>()</a:t>
            </a:r>
            <a:r>
              <a:rPr lang="en-US" sz="1400" dirty="0"/>
              <a:t> </a:t>
            </a:r>
          </a:p>
          <a:p>
            <a:pPr algn="l" rtl="0" eaLnBrk="1" hangingPunct="1"/>
            <a:r>
              <a:rPr lang="en-US" sz="1400" dirty="0"/>
              <a:t>          </a:t>
            </a:r>
            <a:r>
              <a:rPr lang="en-US" sz="1400" noProof="1"/>
              <a:t>{ cout &lt;&lt; </a:t>
            </a:r>
            <a:r>
              <a:rPr lang="en-US" sz="1400" noProof="1" smtClean="0">
                <a:solidFill>
                  <a:schemeClr val="hlink"/>
                </a:solidFill>
              </a:rPr>
              <a:t>"Teachers </a:t>
            </a:r>
            <a:r>
              <a:rPr lang="en-US" sz="1400" noProof="1">
                <a:solidFill>
                  <a:schemeClr val="hlink"/>
                </a:solidFill>
              </a:rPr>
              <a:t>Print </a:t>
            </a:r>
            <a:r>
              <a:rPr lang="en-US" sz="1400" noProof="1" smtClean="0">
                <a:solidFill>
                  <a:schemeClr val="hlink"/>
                </a:solidFill>
              </a:rPr>
              <a:t>"</a:t>
            </a:r>
            <a:r>
              <a:rPr lang="en-US" sz="1400" noProof="1" smtClean="0"/>
              <a:t> </a:t>
            </a:r>
            <a:r>
              <a:rPr lang="en-US" sz="1400" noProof="1"/>
              <a:t>&lt;&lt;endl;</a:t>
            </a:r>
            <a:r>
              <a:rPr lang="en-US" sz="1400" dirty="0"/>
              <a:t> </a:t>
            </a:r>
            <a:r>
              <a:rPr lang="en-US" sz="1400" noProof="1"/>
              <a:t>}</a:t>
            </a:r>
            <a:endParaRPr lang="en-US" sz="1400" dirty="0"/>
          </a:p>
          <a:p>
            <a:pPr algn="l" rtl="0" eaLnBrk="1" hangingPunct="1"/>
            <a:r>
              <a:rPr lang="en-US" sz="1400" dirty="0"/>
              <a:t>    </a:t>
            </a:r>
          </a:p>
          <a:p>
            <a:pPr algn="l" rtl="0" eaLnBrk="1" hangingPunct="1"/>
            <a:r>
              <a:rPr lang="en-US" sz="1400" dirty="0"/>
              <a:t> </a:t>
            </a:r>
            <a:r>
              <a:rPr lang="en-US" sz="1400" b="1" dirty="0">
                <a:solidFill>
                  <a:srgbClr val="33CC33"/>
                </a:solidFill>
              </a:rPr>
              <a:t>int getWorkerNum() </a:t>
            </a:r>
          </a:p>
          <a:p>
            <a:pPr algn="l" rtl="0" eaLnBrk="1" hangingPunct="1"/>
            <a:r>
              <a:rPr lang="en-US" sz="1400" b="1" dirty="0">
                <a:solidFill>
                  <a:srgbClr val="33CC33"/>
                </a:solidFill>
              </a:rPr>
              <a:t>         {return m_worker_num;}</a:t>
            </a:r>
          </a:p>
          <a:p>
            <a:pPr algn="l" rtl="0" eaLnBrk="1" hangingPunct="1"/>
            <a:r>
              <a:rPr lang="en-US" sz="1400" noProof="1"/>
              <a:t>};</a:t>
            </a:r>
            <a:endParaRPr lang="en-US" sz="1400" dirty="0"/>
          </a:p>
          <a:p>
            <a:pPr algn="l" rtl="0" eaLnBrk="1" hangingPunct="1">
              <a:spcBef>
                <a:spcPct val="50000"/>
              </a:spcBef>
            </a:pPr>
            <a:endParaRPr lang="en-US" sz="1400" b="1" dirty="0"/>
          </a:p>
        </p:txBody>
      </p:sp>
      <p:grpSp>
        <p:nvGrpSpPr>
          <p:cNvPr id="2" name="Group 7"/>
          <p:cNvGrpSpPr>
            <a:grpSpLocks/>
          </p:cNvGrpSpPr>
          <p:nvPr/>
        </p:nvGrpSpPr>
        <p:grpSpPr bwMode="auto">
          <a:xfrm>
            <a:off x="4572000" y="5085804"/>
            <a:ext cx="3024188" cy="1079500"/>
            <a:chOff x="3152" y="3249"/>
            <a:chExt cx="1905" cy="680"/>
          </a:xfrm>
        </p:grpSpPr>
        <p:sp>
          <p:nvSpPr>
            <p:cNvPr id="21510" name="Line 5"/>
            <p:cNvSpPr>
              <a:spLocks noChangeShapeType="1"/>
            </p:cNvSpPr>
            <p:nvPr/>
          </p:nvSpPr>
          <p:spPr bwMode="auto">
            <a:xfrm>
              <a:off x="3152" y="3294"/>
              <a:ext cx="1905" cy="59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sp>
          <p:nvSpPr>
            <p:cNvPr id="21511" name="Line 6"/>
            <p:cNvSpPr>
              <a:spLocks noChangeShapeType="1"/>
            </p:cNvSpPr>
            <p:nvPr/>
          </p:nvSpPr>
          <p:spPr bwMode="auto">
            <a:xfrm flipV="1">
              <a:off x="3334" y="3249"/>
              <a:ext cx="1633" cy="68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sp>
        <p:nvSpPr>
          <p:cNvPr id="5" name="מציין מיקום של מספר שקופית 4"/>
          <p:cNvSpPr>
            <a:spLocks noGrp="1"/>
          </p:cNvSpPr>
          <p:nvPr>
            <p:ph type="sldNum" sz="quarter" idx="12"/>
          </p:nvPr>
        </p:nvSpPr>
        <p:spPr/>
        <p:txBody>
          <a:bodyPr/>
          <a:lstStyle/>
          <a:p>
            <a:pPr>
              <a:defRPr/>
            </a:pPr>
            <a:r>
              <a:rPr lang="en-US" smtClean="0"/>
              <a:t>/37</a:t>
            </a:r>
            <a:fld id="{E29086F5-2D1D-4873-8CEE-EAC3DBCEF349}" type="slidenum">
              <a:rPr lang="he-IL" smtClean="0"/>
              <a:pPr>
                <a:defRPr/>
              </a:pPr>
              <a:t>31</a:t>
            </a:fld>
            <a:endParaRPr lang="he-IL" dirty="0"/>
          </a:p>
        </p:txBody>
      </p:sp>
    </p:spTree>
    <p:extLst>
      <p:ext uri="{BB962C8B-B14F-4D97-AF65-F5344CB8AC3E}">
        <p14:creationId xmlns:p14="http://schemas.microsoft.com/office/powerpoint/2010/main" val="1393634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2948">
                                            <p:txEl>
                                              <p:pRg st="14" end="1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2948">
                                            <p:txEl>
                                              <p:pRg st="15" end="1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rtl="0"/>
            <a:r>
              <a:rPr lang="en-US" dirty="0" smtClean="0">
                <a:cs typeface="Arial" pitchFamily="34" charset="0"/>
              </a:rPr>
              <a:t>Private Inheritance</a:t>
            </a:r>
          </a:p>
        </p:txBody>
      </p:sp>
      <p:sp>
        <p:nvSpPr>
          <p:cNvPr id="23555" name="Rectangle 3"/>
          <p:cNvSpPr>
            <a:spLocks noGrp="1"/>
          </p:cNvSpPr>
          <p:nvPr>
            <p:ph type="body" idx="1"/>
          </p:nvPr>
        </p:nvSpPr>
        <p:spPr/>
        <p:txBody>
          <a:bodyPr/>
          <a:lstStyle/>
          <a:p>
            <a:pPr>
              <a:lnSpc>
                <a:spcPct val="80000"/>
              </a:lnSpc>
              <a:buNone/>
            </a:pPr>
            <a:r>
              <a:rPr lang="en-US" sz="1800" dirty="0" smtClean="0">
                <a:cs typeface="Times New Roman" pitchFamily="18" charset="0"/>
              </a:rPr>
              <a:t>	members</a:t>
            </a:r>
            <a:r>
              <a:rPr lang="he-IL" sz="1800" dirty="0" smtClean="0"/>
              <a:t> שהיו </a:t>
            </a:r>
            <a:r>
              <a:rPr lang="en-US" sz="1800" dirty="0" smtClean="0">
                <a:solidFill>
                  <a:srgbClr val="0000FF"/>
                </a:solidFill>
                <a:cs typeface="Times New Roman" pitchFamily="18" charset="0"/>
              </a:rPr>
              <a:t>public</a:t>
            </a:r>
            <a:r>
              <a:rPr lang="he-IL" sz="1800" dirty="0" smtClean="0">
                <a:solidFill>
                  <a:srgbClr val="0000FF"/>
                </a:solidFill>
              </a:rPr>
              <a:t> / </a:t>
            </a:r>
            <a:r>
              <a:rPr lang="en-US" sz="1800" dirty="0" smtClean="0">
                <a:solidFill>
                  <a:srgbClr val="0000FF"/>
                </a:solidFill>
                <a:cs typeface="Times New Roman" pitchFamily="18" charset="0"/>
              </a:rPr>
              <a:t>protected</a:t>
            </a:r>
            <a:r>
              <a:rPr lang="he-IL" sz="1800" dirty="0" smtClean="0"/>
              <a:t> הופכים ל-</a:t>
            </a:r>
            <a:r>
              <a:rPr lang="en-US" sz="1800" dirty="0" smtClean="0">
                <a:solidFill>
                  <a:srgbClr val="0000FF"/>
                </a:solidFill>
                <a:cs typeface="Times New Roman" pitchFamily="18" charset="0"/>
              </a:rPr>
              <a:t>private</a:t>
            </a:r>
            <a:r>
              <a:rPr lang="he-IL" sz="1800" dirty="0" smtClean="0"/>
              <a:t> למשתמש. ז"א למחלקה היורשת יש גישה אליהם, אך למשתמש במחלקה אין. אך ניתן לאפשר לגשת רק לחלק מה</a:t>
            </a:r>
            <a:r>
              <a:rPr lang="en-US" sz="1800" dirty="0" smtClean="0">
                <a:cs typeface="Times New Roman" pitchFamily="18" charset="0"/>
              </a:rPr>
              <a:t>member-</a:t>
            </a:r>
            <a:r>
              <a:rPr lang="he-IL" sz="1800" dirty="0" smtClean="0">
                <a:cs typeface="Times New Roman" pitchFamily="18" charset="0"/>
              </a:rPr>
              <a:t>.</a:t>
            </a:r>
            <a:endParaRPr lang="he-IL" sz="1800" dirty="0" smtClean="0"/>
          </a:p>
          <a:p>
            <a:pPr algn="l" rtl="0">
              <a:lnSpc>
                <a:spcPct val="80000"/>
              </a:lnSpc>
            </a:pPr>
            <a:endParaRPr lang="he-IL" sz="1800" dirty="0" smtClean="0"/>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noProof="1" smtClean="0">
                <a:cs typeface="Times New Roman" pitchFamily="18" charset="0"/>
              </a:rPr>
              <a:t> </a:t>
            </a:r>
            <a:r>
              <a:rPr lang="en-US" sz="1600" b="1" noProof="1" smtClean="0">
                <a:cs typeface="Times New Roman" pitchFamily="18" charset="0"/>
              </a:rPr>
              <a:t>Pet</a:t>
            </a:r>
            <a:r>
              <a:rPr lang="en-US" sz="1600" noProof="1" smtClean="0">
                <a:cs typeface="Times New Roman" pitchFamily="18" charset="0"/>
              </a:rPr>
              <a:t> </a:t>
            </a:r>
            <a:endParaRPr lang="en-US" sz="1600" dirty="0" smtClean="0">
              <a:cs typeface="Times New Roman" pitchFamily="18" charset="0"/>
            </a:endParaRP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a:t>
            </a:r>
          </a:p>
          <a:p>
            <a:pPr algn="l" rtl="0">
              <a:lnSpc>
                <a:spcPct val="80000"/>
              </a:lnSpc>
              <a:buFont typeface="Georgia" pitchFamily="18" charset="0"/>
              <a:buNone/>
            </a:pPr>
            <a:r>
              <a:rPr lang="en-US" sz="1600" dirty="0" smtClean="0">
                <a:cs typeface="Times New Roman" pitchFamily="18" charset="0"/>
              </a:rPr>
              <a:t>	</a:t>
            </a:r>
            <a:r>
              <a:rPr lang="en-US" sz="1600" dirty="0" smtClean="0">
                <a:solidFill>
                  <a:srgbClr val="0000FF"/>
                </a:solidFill>
                <a:cs typeface="Times New Roman" pitchFamily="18" charset="0"/>
              </a:rPr>
              <a:t>void</a:t>
            </a:r>
            <a:r>
              <a:rPr lang="en-US" sz="1600" noProof="1" smtClean="0">
                <a:cs typeface="Times New Roman" pitchFamily="18" charset="0"/>
              </a:rPr>
              <a:t> </a:t>
            </a:r>
            <a:r>
              <a:rPr lang="en-US" sz="1600" dirty="0" smtClean="0">
                <a:cs typeface="Times New Roman" pitchFamily="18" charset="0"/>
              </a:rPr>
              <a:t>     eat</a:t>
            </a:r>
            <a:r>
              <a:rPr lang="en-US" sz="1600" noProof="1" smtClean="0">
                <a:cs typeface="Times New Roman" pitchFamily="18" charset="0"/>
              </a:rPr>
              <a:t>() </a:t>
            </a:r>
            <a:r>
              <a:rPr lang="en-US" sz="1600" noProof="1" smtClean="0">
                <a:solidFill>
                  <a:srgbClr val="0000FF"/>
                </a:solidFill>
                <a:cs typeface="Times New Roman" pitchFamily="18" charset="0"/>
              </a:rPr>
              <a:t>const</a:t>
            </a:r>
            <a:r>
              <a:rPr lang="en-US" sz="1600" dirty="0" smtClean="0">
                <a:cs typeface="Times New Roman" pitchFamily="18" charset="0"/>
              </a:rPr>
              <a:t>;</a:t>
            </a:r>
            <a:endParaRPr lang="en-US" sz="1600" noProof="1" smtClean="0">
              <a:cs typeface="Times New Roman" pitchFamily="18" charset="0"/>
            </a:endParaRPr>
          </a:p>
          <a:p>
            <a:pPr algn="l" rtl="0">
              <a:lnSpc>
                <a:spcPct val="80000"/>
              </a:lnSpc>
              <a:buFont typeface="Georgia" pitchFamily="18" charset="0"/>
              <a:buNone/>
            </a:pPr>
            <a:r>
              <a:rPr lang="en-US" sz="1600" dirty="0" smtClean="0">
                <a:cs typeface="Times New Roman" pitchFamily="18" charset="0"/>
              </a:rPr>
              <a:t>	Sound </a:t>
            </a:r>
            <a:r>
              <a:rPr lang="en-US" sz="1600" noProof="1" smtClean="0">
                <a:cs typeface="Times New Roman" pitchFamily="18" charset="0"/>
              </a:rPr>
              <a:t> </a:t>
            </a:r>
            <a:r>
              <a:rPr lang="en-US" sz="1600" dirty="0" smtClean="0">
                <a:cs typeface="Times New Roman" pitchFamily="18" charset="0"/>
              </a:rPr>
              <a:t>makeSound</a:t>
            </a:r>
            <a:r>
              <a:rPr lang="en-US" sz="1600" noProof="1" smtClean="0">
                <a:cs typeface="Times New Roman" pitchFamily="18" charset="0"/>
              </a:rPr>
              <a:t>() </a:t>
            </a:r>
            <a:r>
              <a:rPr lang="en-US" sz="1600" noProof="1" smtClean="0">
                <a:solidFill>
                  <a:srgbClr val="0000FF"/>
                </a:solidFill>
                <a:cs typeface="Times New Roman" pitchFamily="18" charset="0"/>
              </a:rPr>
              <a:t>const</a:t>
            </a:r>
            <a:r>
              <a:rPr lang="en-US" sz="1600" dirty="0" smtClean="0">
                <a:cs typeface="Times New Roman" pitchFamily="18" charset="0"/>
              </a:rPr>
              <a:t>;</a:t>
            </a:r>
            <a:r>
              <a:rPr lang="en-US" sz="1600" noProof="1" smtClean="0">
                <a:cs typeface="Times New Roman" pitchFamily="18" charset="0"/>
              </a:rPr>
              <a:t> </a:t>
            </a:r>
            <a:endParaRPr lang="en-US" sz="1600" dirty="0" smtClean="0">
              <a:cs typeface="Times New Roman" pitchFamily="18" charset="0"/>
            </a:endParaRPr>
          </a:p>
          <a:p>
            <a:pPr algn="l" rtl="0">
              <a:lnSpc>
                <a:spcPct val="80000"/>
              </a:lnSpc>
              <a:buFont typeface="Georgia" pitchFamily="18" charset="0"/>
              <a:buNone/>
            </a:pPr>
            <a:r>
              <a:rPr lang="en-US" sz="1600" dirty="0" smtClean="0">
                <a:cs typeface="Times New Roman" pitchFamily="18" charset="0"/>
              </a:rPr>
              <a:t>	</a:t>
            </a:r>
            <a:r>
              <a:rPr lang="en-US" sz="1600" dirty="0" smtClean="0">
                <a:solidFill>
                  <a:srgbClr val="0000FF"/>
                </a:solidFill>
                <a:cs typeface="Times New Roman" pitchFamily="18" charset="0"/>
              </a:rPr>
              <a:t>void</a:t>
            </a:r>
            <a:r>
              <a:rPr lang="en-US" sz="1600" dirty="0" smtClean="0">
                <a:cs typeface="Times New Roman" pitchFamily="18" charset="0"/>
              </a:rPr>
              <a:t>      </a:t>
            </a:r>
            <a:r>
              <a:rPr lang="en-US" sz="1600" noProof="1" smtClean="0">
                <a:cs typeface="Times New Roman" pitchFamily="18" charset="0"/>
              </a:rPr>
              <a:t>sleep() </a:t>
            </a:r>
            <a:r>
              <a:rPr lang="en-US" sz="1600" noProof="1" smtClean="0">
                <a:solidFill>
                  <a:srgbClr val="0000FF"/>
                </a:solidFill>
                <a:cs typeface="Times New Roman" pitchFamily="18" charset="0"/>
              </a:rPr>
              <a:t>const</a:t>
            </a:r>
            <a:r>
              <a:rPr lang="en-US" sz="1600" dirty="0" smtClean="0">
                <a:cs typeface="Times New Roman" pitchFamily="18" charset="0"/>
              </a:rPr>
              <a:t>;</a:t>
            </a:r>
            <a:endParaRPr lang="en-US" sz="1600" noProof="1" smtClean="0">
              <a:cs typeface="Times New Roman" pitchFamily="18" charset="0"/>
            </a:endParaRPr>
          </a:p>
          <a:p>
            <a:pPr algn="l" rtl="0">
              <a:lnSpc>
                <a:spcPct val="80000"/>
              </a:lnSpc>
              <a:buFont typeface="Georgia" pitchFamily="18" charset="0"/>
              <a:buNone/>
            </a:pPr>
            <a:r>
              <a:rPr lang="en-US" sz="1600" noProof="1" smtClean="0">
                <a:cs typeface="Times New Roman" pitchFamily="18" charset="0"/>
              </a:rPr>
              <a:t>};</a:t>
            </a:r>
          </a:p>
          <a:p>
            <a:pPr algn="l" rtl="0">
              <a:lnSpc>
                <a:spcPct val="80000"/>
              </a:lnSpc>
              <a:buFont typeface="Georgia" pitchFamily="18" charset="0"/>
              <a:buNone/>
            </a:pPr>
            <a:r>
              <a:rPr lang="en-US" sz="1600" b="1" noProof="1" smtClean="0">
                <a:solidFill>
                  <a:srgbClr val="0000FF"/>
                </a:solidFill>
                <a:cs typeface="Times New Roman" pitchFamily="18" charset="0"/>
              </a:rPr>
              <a:t>class</a:t>
            </a:r>
            <a:r>
              <a:rPr lang="en-US" sz="1600" noProof="1" smtClean="0">
                <a:cs typeface="Times New Roman" pitchFamily="18" charset="0"/>
              </a:rPr>
              <a:t> </a:t>
            </a:r>
            <a:r>
              <a:rPr lang="en-US" sz="1600" b="1" noProof="1" smtClean="0">
                <a:cs typeface="Times New Roman" pitchFamily="18" charset="0"/>
              </a:rPr>
              <a:t>Goldfish</a:t>
            </a:r>
            <a:r>
              <a:rPr lang="en-US" sz="1600" noProof="1" smtClean="0">
                <a:cs typeface="Times New Roman" pitchFamily="18" charset="0"/>
              </a:rPr>
              <a:t> : </a:t>
            </a:r>
            <a:r>
              <a:rPr lang="en-US" sz="1600" b="1" noProof="1" smtClean="0">
                <a:cs typeface="Times New Roman" pitchFamily="18" charset="0"/>
              </a:rPr>
              <a:t>Pet</a:t>
            </a:r>
            <a:r>
              <a:rPr lang="en-US" sz="1600" noProof="1" smtClean="0">
                <a:cs typeface="Times New Roman" pitchFamily="18" charset="0"/>
              </a:rPr>
              <a:t> </a:t>
            </a:r>
            <a:r>
              <a:rPr lang="en-US" sz="1600" dirty="0" smtClean="0">
                <a:cs typeface="Times New Roman" pitchFamily="18" charset="0"/>
              </a:rPr>
              <a:t> </a:t>
            </a:r>
            <a:r>
              <a:rPr lang="en-US" sz="1600" noProof="1" smtClean="0">
                <a:solidFill>
                  <a:srgbClr val="33CC33"/>
                </a:solidFill>
                <a:cs typeface="Times New Roman" pitchFamily="18" charset="0"/>
              </a:rPr>
              <a:t>// Private inheritance</a:t>
            </a:r>
            <a:endParaRPr lang="en-US" sz="1600" dirty="0" smtClean="0">
              <a:solidFill>
                <a:srgbClr val="33CC33"/>
              </a:solidFill>
              <a:cs typeface="Times New Roman" pitchFamily="18" charset="0"/>
            </a:endParaRPr>
          </a:p>
          <a:p>
            <a:pPr algn="l" rtl="0">
              <a:lnSpc>
                <a:spcPct val="80000"/>
              </a:lnSpc>
              <a:buFont typeface="Georgia" pitchFamily="18" charset="0"/>
              <a:buNone/>
            </a:pPr>
            <a:r>
              <a:rPr lang="en-US" sz="1600" dirty="0" smtClean="0">
                <a:cs typeface="Times New Roman" pitchFamily="18" charset="0"/>
              </a:rPr>
              <a:t>{</a:t>
            </a:r>
            <a:endParaRPr lang="en-US" sz="1600" noProof="1" smtClean="0">
              <a:cs typeface="Times New Roman" pitchFamily="18" charset="0"/>
            </a:endParaRPr>
          </a:p>
          <a:p>
            <a:pPr algn="l" rtl="0">
              <a:lnSpc>
                <a:spcPct val="80000"/>
              </a:lnSpc>
              <a:buFont typeface="Georgia" pitchFamily="18" charset="0"/>
              <a:buNone/>
            </a:pPr>
            <a:r>
              <a:rPr lang="en-US" sz="1600" b="1" noProof="1" smtClean="0">
                <a:solidFill>
                  <a:srgbClr val="0000FF"/>
                </a:solidFill>
                <a:cs typeface="Times New Roman" pitchFamily="18" charset="0"/>
              </a:rPr>
              <a:t>public</a:t>
            </a:r>
            <a:r>
              <a:rPr lang="en-US" sz="1600" noProof="1" smtClean="0">
                <a:cs typeface="Times New Roman" pitchFamily="18" charset="0"/>
              </a:rPr>
              <a:t>:</a:t>
            </a:r>
          </a:p>
          <a:p>
            <a:pPr algn="l" rtl="0">
              <a:lnSpc>
                <a:spcPct val="80000"/>
              </a:lnSpc>
              <a:buFont typeface="Georgia" pitchFamily="18" charset="0"/>
              <a:buNone/>
            </a:pPr>
            <a:r>
              <a:rPr lang="en-US" sz="1600" dirty="0" smtClean="0">
                <a:cs typeface="Times New Roman" pitchFamily="18" charset="0"/>
              </a:rPr>
              <a:t>	</a:t>
            </a:r>
            <a:r>
              <a:rPr lang="en-US" sz="1600" noProof="1" smtClean="0">
                <a:cs typeface="Times New Roman" pitchFamily="18" charset="0"/>
              </a:rPr>
              <a:t>Pet::eat; </a:t>
            </a:r>
            <a:r>
              <a:rPr lang="en-US" sz="1600" dirty="0" smtClean="0">
                <a:cs typeface="Times New Roman" pitchFamily="18" charset="0"/>
              </a:rPr>
              <a:t>	</a:t>
            </a:r>
            <a:r>
              <a:rPr lang="en-US" sz="1600" noProof="1" smtClean="0">
                <a:solidFill>
                  <a:srgbClr val="33CC33"/>
                </a:solidFill>
                <a:cs typeface="Times New Roman" pitchFamily="18" charset="0"/>
              </a:rPr>
              <a:t>// </a:t>
            </a:r>
            <a:r>
              <a:rPr lang="en-US" sz="1600" dirty="0" smtClean="0">
                <a:solidFill>
                  <a:srgbClr val="33CC33"/>
                </a:solidFill>
                <a:cs typeface="Times New Roman" pitchFamily="18" charset="0"/>
              </a:rPr>
              <a:t>Allow access to </a:t>
            </a:r>
          </a:p>
          <a:p>
            <a:pPr algn="l" rtl="0">
              <a:lnSpc>
                <a:spcPct val="80000"/>
              </a:lnSpc>
              <a:buFont typeface="Georgia" pitchFamily="18" charset="0"/>
              <a:buNone/>
            </a:pPr>
            <a:r>
              <a:rPr lang="en-US" sz="1600" dirty="0" smtClean="0">
                <a:cs typeface="Times New Roman" pitchFamily="18" charset="0"/>
              </a:rPr>
              <a:t>	</a:t>
            </a:r>
            <a:r>
              <a:rPr lang="en-US" sz="1600" noProof="1" smtClean="0">
                <a:cs typeface="Times New Roman" pitchFamily="18" charset="0"/>
              </a:rPr>
              <a:t>Pet::sleep; </a:t>
            </a:r>
            <a:r>
              <a:rPr lang="en-US" sz="1600" dirty="0" smtClean="0">
                <a:cs typeface="Times New Roman" pitchFamily="18" charset="0"/>
              </a:rPr>
              <a:t>  	</a:t>
            </a:r>
            <a:r>
              <a:rPr lang="en-US" sz="1600" dirty="0" smtClean="0">
                <a:solidFill>
                  <a:srgbClr val="33CC33"/>
                </a:solidFill>
                <a:cs typeface="Times New Roman" pitchFamily="18" charset="0"/>
              </a:rPr>
              <a:t>//those functions</a:t>
            </a:r>
            <a:r>
              <a:rPr lang="en-US" sz="1600" dirty="0" smtClean="0">
                <a:cs typeface="Times New Roman" pitchFamily="18" charset="0"/>
              </a:rPr>
              <a:t> </a:t>
            </a:r>
          </a:p>
          <a:p>
            <a:pPr algn="l" rtl="0">
              <a:lnSpc>
                <a:spcPct val="80000"/>
              </a:lnSpc>
              <a:buFont typeface="Georgia" pitchFamily="18" charset="0"/>
              <a:buNone/>
            </a:pPr>
            <a:r>
              <a:rPr lang="en-US" sz="1600" noProof="1" smtClean="0">
                <a:cs typeface="Times New Roman" pitchFamily="18" charset="0"/>
              </a:rPr>
              <a:t>};</a:t>
            </a:r>
            <a:endParaRPr lang="en-US" sz="1400" dirty="0" smtClean="0">
              <a:cs typeface="Times New Roman" pitchFamily="18" charset="0"/>
            </a:endParaRPr>
          </a:p>
        </p:txBody>
      </p:sp>
      <p:sp>
        <p:nvSpPr>
          <p:cNvPr id="99332" name="Text Box 4"/>
          <p:cNvSpPr txBox="1">
            <a:spLocks noChangeArrowheads="1"/>
          </p:cNvSpPr>
          <p:nvPr/>
        </p:nvSpPr>
        <p:spPr bwMode="auto">
          <a:xfrm>
            <a:off x="5148263" y="3429000"/>
            <a:ext cx="3024187" cy="2308225"/>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noProof="1">
                <a:solidFill>
                  <a:srgbClr val="0000FF"/>
                </a:solidFill>
              </a:rPr>
              <a:t>int</a:t>
            </a:r>
            <a:r>
              <a:rPr lang="en-US" noProof="1"/>
              <a:t> main()</a:t>
            </a:r>
            <a:endParaRPr lang="en-US" dirty="0"/>
          </a:p>
          <a:p>
            <a:pPr algn="l" rtl="0" eaLnBrk="1" hangingPunct="1"/>
            <a:r>
              <a:rPr lang="en-US" noProof="1"/>
              <a:t> {</a:t>
            </a:r>
          </a:p>
          <a:p>
            <a:pPr algn="l" rtl="0" eaLnBrk="1" hangingPunct="1"/>
            <a:r>
              <a:rPr lang="en-US" dirty="0"/>
              <a:t>       </a:t>
            </a:r>
            <a:r>
              <a:rPr lang="en-US" noProof="1"/>
              <a:t>Goldfish bob;</a:t>
            </a:r>
            <a:r>
              <a:rPr lang="en-US" dirty="0"/>
              <a:t> </a:t>
            </a:r>
            <a:endParaRPr lang="en-US" noProof="1"/>
          </a:p>
          <a:p>
            <a:pPr algn="l" rtl="0" eaLnBrk="1" hangingPunct="1"/>
            <a:r>
              <a:rPr lang="en-US" dirty="0"/>
              <a:t>       </a:t>
            </a:r>
            <a:r>
              <a:rPr lang="en-US" noProof="1"/>
              <a:t>bob.eat();</a:t>
            </a:r>
          </a:p>
          <a:p>
            <a:pPr algn="l" rtl="0" eaLnBrk="1" hangingPunct="1"/>
            <a:r>
              <a:rPr lang="en-US" dirty="0"/>
              <a:t>       </a:t>
            </a:r>
            <a:r>
              <a:rPr lang="en-US" noProof="1"/>
              <a:t>bob.sleep();</a:t>
            </a:r>
          </a:p>
          <a:p>
            <a:pPr algn="l" rtl="0" eaLnBrk="1" hangingPunct="1"/>
            <a:r>
              <a:rPr lang="en-US" dirty="0"/>
              <a:t>       </a:t>
            </a:r>
            <a:r>
              <a:rPr lang="en-US" noProof="1"/>
              <a:t>bob.</a:t>
            </a:r>
            <a:r>
              <a:rPr lang="en-US" dirty="0"/>
              <a:t>makeSound</a:t>
            </a:r>
            <a:r>
              <a:rPr lang="en-US" noProof="1"/>
              <a:t>();</a:t>
            </a:r>
            <a:endParaRPr lang="en-US" dirty="0"/>
          </a:p>
          <a:p>
            <a:pPr algn="l" rtl="0" eaLnBrk="1" hangingPunct="1"/>
            <a:r>
              <a:rPr lang="en-US" dirty="0"/>
              <a:t>       </a:t>
            </a:r>
            <a:r>
              <a:rPr lang="en-US" dirty="0">
                <a:solidFill>
                  <a:srgbClr val="0000FF"/>
                </a:solidFill>
              </a:rPr>
              <a:t>return</a:t>
            </a:r>
            <a:r>
              <a:rPr lang="en-US" dirty="0"/>
              <a:t> 0;</a:t>
            </a:r>
          </a:p>
          <a:p>
            <a:pPr algn="l" rtl="0" eaLnBrk="1" hangingPunct="1"/>
            <a:r>
              <a:rPr lang="en-US" noProof="1"/>
              <a:t>} </a:t>
            </a:r>
            <a:endParaRPr lang="en-US" dirty="0"/>
          </a:p>
        </p:txBody>
      </p:sp>
      <p:sp>
        <p:nvSpPr>
          <p:cNvPr id="99333" name="Line 5"/>
          <p:cNvSpPr>
            <a:spLocks noChangeShapeType="1"/>
          </p:cNvSpPr>
          <p:nvPr/>
        </p:nvSpPr>
        <p:spPr bwMode="auto">
          <a:xfrm flipH="1">
            <a:off x="5364163" y="5013325"/>
            <a:ext cx="2376487" cy="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32</a:t>
            </a:fld>
            <a:endParaRPr lang="he-IL" dirty="0"/>
          </a:p>
        </p:txBody>
      </p:sp>
    </p:spTree>
    <p:extLst>
      <p:ext uri="{BB962C8B-B14F-4D97-AF65-F5344CB8AC3E}">
        <p14:creationId xmlns:p14="http://schemas.microsoft.com/office/powerpoint/2010/main" val="961504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933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933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933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3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rtl="0"/>
            <a:r>
              <a:rPr lang="en-US" dirty="0" smtClean="0">
                <a:cs typeface="Arial" pitchFamily="34" charset="0"/>
              </a:rPr>
              <a:t>Slicing</a:t>
            </a:r>
          </a:p>
        </p:txBody>
      </p:sp>
      <p:sp>
        <p:nvSpPr>
          <p:cNvPr id="24579" name="Rectangle 3"/>
          <p:cNvSpPr>
            <a:spLocks noGrp="1"/>
          </p:cNvSpPr>
          <p:nvPr>
            <p:ph type="body" idx="1"/>
          </p:nvPr>
        </p:nvSpPr>
        <p:spPr>
          <a:xfrm>
            <a:off x="250825" y="2249488"/>
            <a:ext cx="8229600" cy="4324350"/>
          </a:xfrm>
        </p:spPr>
        <p:txBody>
          <a:bodyPr/>
          <a:lstStyle/>
          <a:p>
            <a:r>
              <a:rPr lang="he-IL" sz="2000" dirty="0" smtClean="0"/>
              <a:t>ראינו שהורשה מקיימת יחסי </a:t>
            </a:r>
            <a:r>
              <a:rPr lang="en-US" sz="2000" b="1" dirty="0" smtClean="0">
                <a:cs typeface="Times New Roman" pitchFamily="18" charset="0"/>
              </a:rPr>
              <a:t>IS-A</a:t>
            </a:r>
            <a:endParaRPr lang="he-IL" sz="2000" dirty="0" smtClean="0"/>
          </a:p>
          <a:p>
            <a:r>
              <a:rPr lang="he-IL" sz="2000" dirty="0" smtClean="0"/>
              <a:t>לכן, </a:t>
            </a:r>
            <a:r>
              <a:rPr lang="en-US" sz="2000" b="1" dirty="0" smtClean="0">
                <a:cs typeface="Times New Roman" pitchFamily="18" charset="0"/>
              </a:rPr>
              <a:t>Teacher</a:t>
            </a:r>
            <a:r>
              <a:rPr lang="he-IL" sz="2000" dirty="0" smtClean="0"/>
              <a:t> הוא </a:t>
            </a:r>
            <a:r>
              <a:rPr lang="en-US" sz="2000" b="1" dirty="0" smtClean="0">
                <a:cs typeface="Times New Roman" pitchFamily="18" charset="0"/>
              </a:rPr>
              <a:t>Worker</a:t>
            </a:r>
            <a:r>
              <a:rPr lang="he-IL" sz="2000" dirty="0" smtClean="0"/>
              <a:t>. אבל שימו לב כי </a:t>
            </a:r>
            <a:r>
              <a:rPr lang="en-US" sz="2000" b="1" dirty="0" smtClean="0">
                <a:cs typeface="Times New Roman" pitchFamily="18" charset="0"/>
              </a:rPr>
              <a:t>Worker</a:t>
            </a:r>
            <a:r>
              <a:rPr lang="he-IL" sz="2000" dirty="0" smtClean="0"/>
              <a:t> לא בהכרח </a:t>
            </a:r>
            <a:r>
              <a:rPr lang="en-US" sz="2000" b="1" dirty="0" smtClean="0">
                <a:cs typeface="Times New Roman" pitchFamily="18" charset="0"/>
              </a:rPr>
              <a:t>Teacher</a:t>
            </a:r>
            <a:endParaRPr lang="he-IL" sz="2000" dirty="0" smtClean="0"/>
          </a:p>
          <a:p>
            <a:endParaRPr lang="he-IL" sz="2000" dirty="0" smtClean="0"/>
          </a:p>
          <a:p>
            <a:pPr algn="l" rtl="0">
              <a:buFont typeface="Georgia" pitchFamily="18" charset="0"/>
              <a:buNone/>
            </a:pPr>
            <a:r>
              <a:rPr lang="en-US" sz="1400" noProof="1" smtClean="0">
                <a:solidFill>
                  <a:srgbClr val="0000FF"/>
                </a:solidFill>
                <a:cs typeface="Times New Roman" pitchFamily="18" charset="0"/>
              </a:rPr>
              <a:t>void</a:t>
            </a:r>
            <a:r>
              <a:rPr lang="en-US" sz="1400" noProof="1" smtClean="0">
                <a:cs typeface="Times New Roman" pitchFamily="18" charset="0"/>
              </a:rPr>
              <a:t> fw</a:t>
            </a:r>
            <a:r>
              <a:rPr lang="en-US" sz="1400" dirty="0" smtClean="0">
                <a:cs typeface="Times New Roman" pitchFamily="18" charset="0"/>
              </a:rPr>
              <a:t> </a:t>
            </a:r>
            <a:r>
              <a:rPr lang="en-US" sz="1400" noProof="1" smtClean="0">
                <a:cs typeface="Times New Roman" pitchFamily="18" charset="0"/>
              </a:rPr>
              <a:t>(</a:t>
            </a:r>
            <a:r>
              <a:rPr lang="en-US" sz="1400" b="1" noProof="1" smtClean="0">
                <a:cs typeface="Times New Roman" pitchFamily="18" charset="0"/>
              </a:rPr>
              <a:t>Worker</a:t>
            </a:r>
            <a:r>
              <a:rPr lang="en-US" sz="1400" noProof="1" smtClean="0">
                <a:cs typeface="Times New Roman" pitchFamily="18" charset="0"/>
              </a:rPr>
              <a:t> w)</a:t>
            </a:r>
          </a:p>
          <a:p>
            <a:pPr algn="l" rtl="0">
              <a:buFont typeface="Georgia" pitchFamily="18" charset="0"/>
              <a:buNone/>
            </a:pPr>
            <a:r>
              <a:rPr lang="en-US" sz="1400" noProof="1" smtClean="0">
                <a:cs typeface="Times New Roman" pitchFamily="18" charset="0"/>
              </a:rPr>
              <a:t>{</a:t>
            </a:r>
          </a:p>
          <a:p>
            <a:pPr algn="l" rtl="0">
              <a:buFont typeface="Georgia" pitchFamily="18" charset="0"/>
              <a:buNone/>
            </a:pPr>
            <a:r>
              <a:rPr lang="en-US" sz="1400" noProof="1" smtClean="0">
                <a:cs typeface="Times New Roman" pitchFamily="18" charset="0"/>
              </a:rPr>
              <a:t>	cout &lt;&lt; </a:t>
            </a:r>
            <a:r>
              <a:rPr lang="en-US" sz="1400" dirty="0" smtClean="0">
                <a:solidFill>
                  <a:schemeClr val="hlink"/>
                </a:solidFill>
                <a:cs typeface="Times New Roman" pitchFamily="18" charset="0"/>
              </a:rPr>
              <a:t>"fw:"</a:t>
            </a:r>
            <a:r>
              <a:rPr lang="en-US" sz="1400" dirty="0" smtClean="0">
                <a:cs typeface="Times New Roman" pitchFamily="18" charset="0"/>
              </a:rPr>
              <a:t> &lt;&lt; </a:t>
            </a:r>
            <a:r>
              <a:rPr lang="en-US" sz="1400" noProof="1" smtClean="0">
                <a:cs typeface="Times New Roman" pitchFamily="18" charset="0"/>
              </a:rPr>
              <a:t>w.m_worker_num &lt;&lt; endl;</a:t>
            </a:r>
          </a:p>
          <a:p>
            <a:pPr algn="l" rtl="0">
              <a:buFont typeface="Georgia" pitchFamily="18" charset="0"/>
              <a:buNone/>
            </a:pPr>
            <a:r>
              <a:rPr lang="en-US" sz="1400" noProof="1" smtClean="0">
                <a:cs typeface="Times New Roman" pitchFamily="18" charset="0"/>
              </a:rPr>
              <a:t>}</a:t>
            </a:r>
          </a:p>
          <a:p>
            <a:pPr algn="l" rtl="0"/>
            <a:endParaRPr lang="en-US" sz="1400" noProof="1" smtClean="0">
              <a:cs typeface="Times New Roman" pitchFamily="18" charset="0"/>
            </a:endParaRPr>
          </a:p>
          <a:p>
            <a:pPr algn="l" rtl="0">
              <a:buFont typeface="Georgia" pitchFamily="18" charset="0"/>
              <a:buNone/>
            </a:pPr>
            <a:r>
              <a:rPr lang="en-US" sz="1400" noProof="1" smtClean="0">
                <a:solidFill>
                  <a:srgbClr val="0000FF"/>
                </a:solidFill>
                <a:cs typeface="Times New Roman" pitchFamily="18" charset="0"/>
              </a:rPr>
              <a:t>void</a:t>
            </a:r>
            <a:r>
              <a:rPr lang="en-US" sz="1400" noProof="1" smtClean="0">
                <a:cs typeface="Times New Roman" pitchFamily="18" charset="0"/>
              </a:rPr>
              <a:t> ft</a:t>
            </a:r>
            <a:r>
              <a:rPr lang="en-US" sz="1400" dirty="0" smtClean="0">
                <a:cs typeface="Times New Roman" pitchFamily="18" charset="0"/>
              </a:rPr>
              <a:t> </a:t>
            </a:r>
            <a:r>
              <a:rPr lang="en-US" sz="1400" noProof="1" smtClean="0">
                <a:cs typeface="Times New Roman" pitchFamily="18" charset="0"/>
              </a:rPr>
              <a:t>(</a:t>
            </a:r>
            <a:r>
              <a:rPr lang="en-US" sz="1400" b="1" noProof="1" smtClean="0">
                <a:cs typeface="Times New Roman" pitchFamily="18" charset="0"/>
              </a:rPr>
              <a:t>Teacher</a:t>
            </a:r>
            <a:r>
              <a:rPr lang="en-US" sz="1400" noProof="1" smtClean="0">
                <a:cs typeface="Times New Roman" pitchFamily="18" charset="0"/>
              </a:rPr>
              <a:t> t)</a:t>
            </a:r>
          </a:p>
          <a:p>
            <a:pPr algn="l" rtl="0">
              <a:buFont typeface="Georgia" pitchFamily="18" charset="0"/>
              <a:buNone/>
            </a:pPr>
            <a:r>
              <a:rPr lang="en-US" sz="1400" noProof="1" smtClean="0">
                <a:cs typeface="Times New Roman" pitchFamily="18" charset="0"/>
              </a:rPr>
              <a:t>{</a:t>
            </a:r>
          </a:p>
          <a:p>
            <a:pPr algn="l" rtl="0">
              <a:buFont typeface="Georgia" pitchFamily="18" charset="0"/>
              <a:buNone/>
            </a:pPr>
            <a:r>
              <a:rPr lang="en-US" sz="1400" noProof="1" smtClean="0">
                <a:cs typeface="Times New Roman" pitchFamily="18" charset="0"/>
              </a:rPr>
              <a:t>	cout &lt;&lt; </a:t>
            </a:r>
            <a:r>
              <a:rPr lang="en-US" sz="1400" dirty="0" smtClean="0">
                <a:solidFill>
                  <a:schemeClr val="hlink"/>
                </a:solidFill>
                <a:cs typeface="Times New Roman" pitchFamily="18" charset="0"/>
              </a:rPr>
              <a:t>"ft:"</a:t>
            </a:r>
            <a:r>
              <a:rPr lang="en-US" sz="1400" dirty="0" smtClean="0">
                <a:cs typeface="Times New Roman" pitchFamily="18" charset="0"/>
              </a:rPr>
              <a:t> &lt;&lt; </a:t>
            </a:r>
            <a:r>
              <a:rPr lang="en-US" sz="1400" noProof="1" smtClean="0">
                <a:cs typeface="Times New Roman" pitchFamily="18" charset="0"/>
              </a:rPr>
              <a:t>t.m_worker_num &lt;&lt; endl;</a:t>
            </a:r>
          </a:p>
          <a:p>
            <a:pPr algn="l" rtl="0">
              <a:buFont typeface="Georgia" pitchFamily="18" charset="0"/>
              <a:buNone/>
            </a:pPr>
            <a:r>
              <a:rPr lang="en-US" sz="1400" noProof="1" smtClean="0">
                <a:cs typeface="Times New Roman" pitchFamily="18" charset="0"/>
              </a:rPr>
              <a:t>}</a:t>
            </a:r>
            <a:endParaRPr lang="en-US" sz="1400" dirty="0" smtClean="0">
              <a:cs typeface="Times New Roman" pitchFamily="18" charset="0"/>
            </a:endParaRPr>
          </a:p>
          <a:p>
            <a:pPr>
              <a:buFont typeface="Georgia" pitchFamily="18" charset="0"/>
              <a:buNone/>
            </a:pPr>
            <a:endParaRPr lang="he-IL" sz="1400" dirty="0" smtClean="0"/>
          </a:p>
          <a:p>
            <a:pPr>
              <a:buFont typeface="Georgia" pitchFamily="18" charset="0"/>
              <a:buNone/>
            </a:pPr>
            <a:endParaRPr lang="en-US" sz="2400" dirty="0" smtClean="0">
              <a:cs typeface="Times New Roman" pitchFamily="18" charset="0"/>
            </a:endParaRPr>
          </a:p>
        </p:txBody>
      </p:sp>
      <p:sp>
        <p:nvSpPr>
          <p:cNvPr id="87045" name="Text Box 5"/>
          <p:cNvSpPr txBox="1">
            <a:spLocks noChangeArrowheads="1"/>
          </p:cNvSpPr>
          <p:nvPr/>
        </p:nvSpPr>
        <p:spPr bwMode="auto">
          <a:xfrm>
            <a:off x="4427538" y="3429000"/>
            <a:ext cx="47879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noProof="1">
                <a:solidFill>
                  <a:srgbClr val="0000FF"/>
                </a:solidFill>
              </a:rPr>
              <a:t>int</a:t>
            </a:r>
            <a:r>
              <a:rPr lang="en-US" noProof="1"/>
              <a:t> main</a:t>
            </a:r>
            <a:r>
              <a:rPr lang="en-US" dirty="0"/>
              <a:t> </a:t>
            </a:r>
            <a:r>
              <a:rPr lang="en-US" noProof="1"/>
              <a:t>()</a:t>
            </a:r>
          </a:p>
          <a:p>
            <a:pPr algn="l" rtl="0" eaLnBrk="1" hangingPunct="1"/>
            <a:r>
              <a:rPr lang="en-US" noProof="1"/>
              <a:t>{</a:t>
            </a:r>
          </a:p>
          <a:p>
            <a:pPr algn="l" rtl="0" eaLnBrk="1" hangingPunct="1"/>
            <a:r>
              <a:rPr lang="en-US" dirty="0"/>
              <a:t>     </a:t>
            </a:r>
            <a:r>
              <a:rPr lang="en-US" b="1" noProof="1"/>
              <a:t>Worker</a:t>
            </a:r>
            <a:r>
              <a:rPr lang="en-US" noProof="1"/>
              <a:t> w(1, 2000, </a:t>
            </a:r>
            <a:r>
              <a:rPr lang="en-US" noProof="1" smtClean="0">
                <a:solidFill>
                  <a:schemeClr val="hlink"/>
                </a:solidFill>
              </a:rPr>
              <a:t>"</a:t>
            </a:r>
            <a:r>
              <a:rPr lang="en-US" dirty="0" smtClean="0">
                <a:solidFill>
                  <a:schemeClr val="hlink"/>
                </a:solidFill>
              </a:rPr>
              <a:t>Moshe</a:t>
            </a:r>
            <a:r>
              <a:rPr lang="en-US" noProof="1" smtClean="0">
                <a:solidFill>
                  <a:schemeClr val="hlink"/>
                </a:solidFill>
              </a:rPr>
              <a:t>"</a:t>
            </a:r>
            <a:r>
              <a:rPr lang="en-US" noProof="1" smtClean="0"/>
              <a:t>);</a:t>
            </a:r>
            <a:endParaRPr lang="en-US" noProof="1"/>
          </a:p>
          <a:p>
            <a:pPr algn="l" rtl="0" eaLnBrk="1" hangingPunct="1"/>
            <a:r>
              <a:rPr lang="en-US" dirty="0"/>
              <a:t>     </a:t>
            </a:r>
            <a:r>
              <a:rPr lang="en-US" b="1" noProof="1"/>
              <a:t>Teacher</a:t>
            </a:r>
            <a:r>
              <a:rPr lang="en-US" noProof="1"/>
              <a:t> t</a:t>
            </a:r>
            <a:r>
              <a:rPr lang="en-US" noProof="1" smtClean="0"/>
              <a:t>(</a:t>
            </a:r>
            <a:r>
              <a:rPr lang="en-US" noProof="1" smtClean="0">
                <a:solidFill>
                  <a:schemeClr val="hlink"/>
                </a:solidFill>
              </a:rPr>
              <a:t>"OOP"</a:t>
            </a:r>
            <a:r>
              <a:rPr lang="en-US" noProof="1" smtClean="0"/>
              <a:t>, </a:t>
            </a:r>
            <a:r>
              <a:rPr lang="en-US" noProof="1"/>
              <a:t>889809, 20000, </a:t>
            </a:r>
            <a:r>
              <a:rPr lang="en-US" dirty="0" smtClean="0">
                <a:solidFill>
                  <a:schemeClr val="hlink"/>
                </a:solidFill>
              </a:rPr>
              <a:t>"Ti</a:t>
            </a:r>
            <a:r>
              <a:rPr lang="en-US" noProof="1" smtClean="0">
                <a:solidFill>
                  <a:schemeClr val="hlink"/>
                </a:solidFill>
              </a:rPr>
              <a:t>"</a:t>
            </a:r>
            <a:r>
              <a:rPr lang="en-US" noProof="1" smtClean="0"/>
              <a:t>);</a:t>
            </a:r>
            <a:endParaRPr lang="en-US" noProof="1"/>
          </a:p>
          <a:p>
            <a:pPr algn="l" rtl="0" eaLnBrk="1" hangingPunct="1"/>
            <a:r>
              <a:rPr lang="en-US" dirty="0"/>
              <a:t>     </a:t>
            </a:r>
            <a:r>
              <a:rPr lang="en-US" noProof="1"/>
              <a:t>fw(w);</a:t>
            </a:r>
          </a:p>
          <a:p>
            <a:pPr algn="l" rtl="0" eaLnBrk="1" hangingPunct="1"/>
            <a:r>
              <a:rPr lang="en-US" dirty="0"/>
              <a:t>     </a:t>
            </a:r>
            <a:r>
              <a:rPr lang="en-US" noProof="1"/>
              <a:t>ft(t);</a:t>
            </a:r>
            <a:r>
              <a:rPr lang="en-US" dirty="0"/>
              <a:t> </a:t>
            </a:r>
            <a:endParaRPr lang="he-IL" dirty="0"/>
          </a:p>
          <a:p>
            <a:pPr algn="l" rtl="0" eaLnBrk="1" hangingPunct="1"/>
            <a:r>
              <a:rPr lang="he-IL" dirty="0"/>
              <a:t>    </a:t>
            </a:r>
            <a:r>
              <a:rPr lang="en-US" noProof="1"/>
              <a:t>fw(t);</a:t>
            </a:r>
          </a:p>
          <a:p>
            <a:pPr algn="l" rtl="0" eaLnBrk="1" hangingPunct="1"/>
            <a:r>
              <a:rPr lang="en-US" dirty="0"/>
              <a:t>     </a:t>
            </a:r>
            <a:r>
              <a:rPr lang="en-US" noProof="1"/>
              <a:t>ft(w);</a:t>
            </a:r>
          </a:p>
          <a:p>
            <a:pPr algn="l" rtl="0" eaLnBrk="1" hangingPunct="1"/>
            <a:r>
              <a:rPr lang="en-US" dirty="0"/>
              <a:t>     return 0;</a:t>
            </a:r>
          </a:p>
          <a:p>
            <a:pPr algn="l" rtl="0" eaLnBrk="1" hangingPunct="1"/>
            <a:r>
              <a:rPr lang="en-US" dirty="0"/>
              <a:t>}</a:t>
            </a:r>
            <a:endParaRPr lang="en-US" noProof="1"/>
          </a:p>
          <a:p>
            <a:pPr eaLnBrk="1" hangingPunct="1">
              <a:spcBef>
                <a:spcPct val="50000"/>
              </a:spcBef>
            </a:pPr>
            <a:endParaRPr lang="en-US" b="1" dirty="0"/>
          </a:p>
        </p:txBody>
      </p:sp>
      <p:grpSp>
        <p:nvGrpSpPr>
          <p:cNvPr id="2" name="Group 10"/>
          <p:cNvGrpSpPr>
            <a:grpSpLocks/>
          </p:cNvGrpSpPr>
          <p:nvPr/>
        </p:nvGrpSpPr>
        <p:grpSpPr bwMode="auto">
          <a:xfrm>
            <a:off x="4716463" y="5373688"/>
            <a:ext cx="4176712" cy="977900"/>
            <a:chOff x="3016" y="3203"/>
            <a:chExt cx="2631" cy="616"/>
          </a:xfrm>
        </p:grpSpPr>
        <p:sp>
          <p:nvSpPr>
            <p:cNvPr id="24587" name="Line 6"/>
            <p:cNvSpPr>
              <a:spLocks noChangeShapeType="1"/>
            </p:cNvSpPr>
            <p:nvPr/>
          </p:nvSpPr>
          <p:spPr bwMode="auto">
            <a:xfrm>
              <a:off x="3016" y="3339"/>
              <a:ext cx="499" cy="0"/>
            </a:xfrm>
            <a:prstGeom prst="line">
              <a:avLst/>
            </a:prstGeom>
            <a:noFill/>
            <a:ln w="28575">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sp>
          <p:nvSpPr>
            <p:cNvPr id="24588" name="AutoShape 8"/>
            <p:cNvSpPr>
              <a:spLocks/>
            </p:cNvSpPr>
            <p:nvPr/>
          </p:nvSpPr>
          <p:spPr bwMode="auto">
            <a:xfrm>
              <a:off x="4422" y="3203"/>
              <a:ext cx="1225" cy="616"/>
            </a:xfrm>
            <a:prstGeom prst="borderCallout1">
              <a:avLst>
                <a:gd name="adj1" fmla="val 11690"/>
                <a:gd name="adj2" fmla="val -3917"/>
                <a:gd name="adj3" fmla="val 22079"/>
                <a:gd name="adj4" fmla="val -73222"/>
              </a:avLst>
            </a:prstGeom>
            <a:solidFill>
              <a:srgbClr val="97D3FF"/>
            </a:solidFill>
            <a:ln w="19050" algn="ctr">
              <a:solidFill>
                <a:srgbClr val="3B3B64"/>
              </a:solidFill>
              <a:miter lim="800000"/>
              <a:headEnd/>
              <a:tailEnd/>
            </a:ln>
          </p:spPr>
          <p:txBody>
            <a:bodyPr anchor="ctr"/>
            <a:lstStyle/>
            <a:p>
              <a:r>
                <a:rPr lang="he-IL" b="1" dirty="0"/>
                <a:t>טעות קומפילציה – </a:t>
              </a:r>
              <a:r>
                <a:rPr lang="en-US" b="1" dirty="0"/>
                <a:t>Worker</a:t>
              </a:r>
              <a:r>
                <a:rPr lang="he-IL" b="1" dirty="0"/>
                <a:t> הוא לא </a:t>
              </a:r>
              <a:r>
                <a:rPr lang="en-US" b="1" dirty="0"/>
                <a:t>Teacher</a:t>
              </a:r>
            </a:p>
          </p:txBody>
        </p:sp>
      </p:grpSp>
      <p:sp>
        <p:nvSpPr>
          <p:cNvPr id="24582" name="Line 9"/>
          <p:cNvSpPr>
            <a:spLocks noChangeShapeType="1"/>
          </p:cNvSpPr>
          <p:nvPr/>
        </p:nvSpPr>
        <p:spPr bwMode="auto">
          <a:xfrm>
            <a:off x="4427538" y="3068638"/>
            <a:ext cx="0" cy="3600450"/>
          </a:xfrm>
          <a:prstGeom prst="line">
            <a:avLst/>
          </a:prstGeom>
          <a:noFill/>
          <a:ln w="19050">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nvGrpSpPr>
          <p:cNvPr id="24583" name="Group 11"/>
          <p:cNvGrpSpPr>
            <a:grpSpLocks/>
          </p:cNvGrpSpPr>
          <p:nvPr/>
        </p:nvGrpSpPr>
        <p:grpSpPr bwMode="auto">
          <a:xfrm>
            <a:off x="7812088" y="908050"/>
            <a:ext cx="863600" cy="1150938"/>
            <a:chOff x="2336" y="2160"/>
            <a:chExt cx="771" cy="1043"/>
          </a:xfrm>
        </p:grpSpPr>
        <p:sp>
          <p:nvSpPr>
            <p:cNvPr id="24584" name="Rectangle 12"/>
            <p:cNvSpPr>
              <a:spLocks noChangeArrowheads="1"/>
            </p:cNvSpPr>
            <p:nvPr/>
          </p:nvSpPr>
          <p:spPr bwMode="auto">
            <a:xfrm>
              <a:off x="2381" y="2160"/>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24585" name="Line 13"/>
            <p:cNvSpPr>
              <a:spLocks noChangeShapeType="1"/>
            </p:cNvSpPr>
            <p:nvPr/>
          </p:nvSpPr>
          <p:spPr bwMode="auto">
            <a:xfrm flipV="1">
              <a:off x="2699" y="2432"/>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4586" name="Rectangle 14"/>
            <p:cNvSpPr>
              <a:spLocks noChangeArrowheads="1"/>
            </p:cNvSpPr>
            <p:nvPr/>
          </p:nvSpPr>
          <p:spPr bwMode="auto">
            <a:xfrm>
              <a:off x="2336" y="2976"/>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grpSp>
      <p:sp>
        <p:nvSpPr>
          <p:cNvPr id="5" name="מציין מיקום של מספר שקופית 4"/>
          <p:cNvSpPr>
            <a:spLocks noGrp="1"/>
          </p:cNvSpPr>
          <p:nvPr>
            <p:ph type="sldNum" sz="quarter" idx="12"/>
          </p:nvPr>
        </p:nvSpPr>
        <p:spPr/>
        <p:txBody>
          <a:bodyPr/>
          <a:lstStyle/>
          <a:p>
            <a:pPr>
              <a:defRPr/>
            </a:pPr>
            <a:r>
              <a:rPr lang="en-US" smtClean="0"/>
              <a:t>/37</a:t>
            </a:r>
            <a:fld id="{E29086F5-2D1D-4873-8CEE-EAC3DBCEF349}" type="slidenum">
              <a:rPr lang="he-IL" smtClean="0"/>
              <a:pPr>
                <a:defRPr/>
              </a:pPr>
              <a:t>33</a:t>
            </a:fld>
            <a:endParaRPr lang="he-IL" dirty="0"/>
          </a:p>
        </p:txBody>
      </p:sp>
    </p:spTree>
    <p:extLst>
      <p:ext uri="{BB962C8B-B14F-4D97-AF65-F5344CB8AC3E}">
        <p14:creationId xmlns:p14="http://schemas.microsoft.com/office/powerpoint/2010/main" val="2501904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7045">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704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rtl="0"/>
            <a:r>
              <a:rPr lang="en-US" dirty="0" smtClean="0">
                <a:cs typeface="Arial" pitchFamily="34" charset="0"/>
              </a:rPr>
              <a:t>Slicing</a:t>
            </a:r>
          </a:p>
        </p:txBody>
      </p:sp>
      <p:sp>
        <p:nvSpPr>
          <p:cNvPr id="25603" name="Rectangle 3"/>
          <p:cNvSpPr>
            <a:spLocks noGrp="1"/>
          </p:cNvSpPr>
          <p:nvPr>
            <p:ph type="body" idx="1"/>
          </p:nvPr>
        </p:nvSpPr>
        <p:spPr>
          <a:xfrm>
            <a:off x="457200" y="2249488"/>
            <a:ext cx="8229600" cy="2619375"/>
          </a:xfrm>
        </p:spPr>
        <p:txBody>
          <a:bodyPr/>
          <a:lstStyle/>
          <a:p>
            <a:pPr algn="l" rtl="0">
              <a:buFont typeface="Georgia" pitchFamily="18" charset="0"/>
              <a:buNone/>
            </a:pPr>
            <a:r>
              <a:rPr lang="en-US" sz="1600" noProof="1" smtClean="0">
                <a:solidFill>
                  <a:srgbClr val="0000FF"/>
                </a:solidFill>
                <a:cs typeface="Times New Roman" pitchFamily="18" charset="0"/>
              </a:rPr>
              <a:t>void</a:t>
            </a:r>
            <a:r>
              <a:rPr lang="en-US" sz="1600" noProof="1" smtClean="0">
                <a:cs typeface="Times New Roman" pitchFamily="18" charset="0"/>
              </a:rPr>
              <a:t> fw</a:t>
            </a:r>
            <a:r>
              <a:rPr lang="en-US" sz="1600" dirty="0" smtClean="0">
                <a:cs typeface="Times New Roman" pitchFamily="18" charset="0"/>
              </a:rPr>
              <a:t> </a:t>
            </a:r>
            <a:r>
              <a:rPr lang="en-US" sz="1600" noProof="1" smtClean="0">
                <a:cs typeface="Times New Roman" pitchFamily="18" charset="0"/>
              </a:rPr>
              <a:t>(</a:t>
            </a:r>
            <a:r>
              <a:rPr lang="en-US" sz="1600" b="1" noProof="1" smtClean="0">
                <a:cs typeface="Times New Roman" pitchFamily="18" charset="0"/>
              </a:rPr>
              <a:t>Worker</a:t>
            </a:r>
            <a:r>
              <a:rPr lang="en-US" sz="1600" noProof="1" smtClean="0">
                <a:cs typeface="Times New Roman" pitchFamily="18" charset="0"/>
              </a:rPr>
              <a:t> w)</a:t>
            </a:r>
          </a:p>
          <a:p>
            <a:pPr algn="l" rtl="0">
              <a:buFont typeface="Georgia" pitchFamily="18" charset="0"/>
              <a:buNone/>
            </a:pPr>
            <a:r>
              <a:rPr lang="en-US" sz="1600" noProof="1" smtClean="0">
                <a:cs typeface="Times New Roman" pitchFamily="18" charset="0"/>
              </a:rPr>
              <a:t>{</a:t>
            </a:r>
          </a:p>
          <a:p>
            <a:pPr algn="l" rtl="0">
              <a:buFont typeface="Georgia" pitchFamily="18" charset="0"/>
              <a:buNone/>
            </a:pPr>
            <a:r>
              <a:rPr lang="en-US" sz="1600" noProof="1" smtClean="0">
                <a:cs typeface="Times New Roman" pitchFamily="18" charset="0"/>
              </a:rPr>
              <a:t>	cout &lt;&lt; w.m_worker_num &lt;&lt; endl;</a:t>
            </a:r>
          </a:p>
          <a:p>
            <a:pPr algn="l" rtl="0">
              <a:buFont typeface="Georgia" pitchFamily="18" charset="0"/>
              <a:buNone/>
            </a:pPr>
            <a:r>
              <a:rPr lang="en-US" sz="1600" noProof="1" smtClean="0">
                <a:cs typeface="Times New Roman" pitchFamily="18" charset="0"/>
              </a:rPr>
              <a:t>}</a:t>
            </a:r>
          </a:p>
          <a:p>
            <a:pPr algn="l" rtl="0"/>
            <a:endParaRPr lang="en-US" sz="1600" noProof="1" smtClean="0">
              <a:cs typeface="Times New Roman" pitchFamily="18" charset="0"/>
            </a:endParaRPr>
          </a:p>
          <a:p>
            <a:pPr algn="l" rtl="0">
              <a:buFont typeface="Georgia" pitchFamily="18" charset="0"/>
              <a:buNone/>
            </a:pPr>
            <a:r>
              <a:rPr lang="en-US" sz="1600" noProof="1" smtClean="0">
                <a:solidFill>
                  <a:srgbClr val="0000FF"/>
                </a:solidFill>
                <a:cs typeface="Times New Roman" pitchFamily="18" charset="0"/>
              </a:rPr>
              <a:t>void</a:t>
            </a:r>
            <a:r>
              <a:rPr lang="en-US" sz="1600" noProof="1" smtClean="0">
                <a:cs typeface="Times New Roman" pitchFamily="18" charset="0"/>
              </a:rPr>
              <a:t> ft</a:t>
            </a:r>
            <a:r>
              <a:rPr lang="en-US" sz="1600" dirty="0" smtClean="0">
                <a:cs typeface="Times New Roman" pitchFamily="18" charset="0"/>
              </a:rPr>
              <a:t> </a:t>
            </a:r>
            <a:r>
              <a:rPr lang="en-US" sz="1600" noProof="1" smtClean="0">
                <a:cs typeface="Times New Roman" pitchFamily="18" charset="0"/>
              </a:rPr>
              <a:t>(</a:t>
            </a:r>
            <a:r>
              <a:rPr lang="en-US" sz="1600" b="1" noProof="1" smtClean="0">
                <a:cs typeface="Times New Roman" pitchFamily="18" charset="0"/>
              </a:rPr>
              <a:t>Teacher</a:t>
            </a:r>
            <a:r>
              <a:rPr lang="en-US" sz="1600" noProof="1" smtClean="0">
                <a:cs typeface="Times New Roman" pitchFamily="18" charset="0"/>
              </a:rPr>
              <a:t> t)</a:t>
            </a:r>
          </a:p>
          <a:p>
            <a:pPr algn="l" rtl="0">
              <a:buFont typeface="Georgia" pitchFamily="18" charset="0"/>
              <a:buNone/>
            </a:pPr>
            <a:r>
              <a:rPr lang="en-US" sz="1600" noProof="1" smtClean="0">
                <a:cs typeface="Times New Roman" pitchFamily="18" charset="0"/>
              </a:rPr>
              <a:t>{</a:t>
            </a:r>
          </a:p>
          <a:p>
            <a:pPr algn="l" rtl="0">
              <a:buFont typeface="Georgia" pitchFamily="18" charset="0"/>
              <a:buNone/>
            </a:pPr>
            <a:r>
              <a:rPr lang="en-US" sz="1600" noProof="1" smtClean="0">
                <a:cs typeface="Times New Roman" pitchFamily="18" charset="0"/>
              </a:rPr>
              <a:t>	cout &lt;&lt; t.m_worker_num &lt;&lt; endl;</a:t>
            </a:r>
          </a:p>
          <a:p>
            <a:pPr algn="l" rtl="0">
              <a:buFont typeface="Georgia" pitchFamily="18" charset="0"/>
              <a:buNone/>
            </a:pPr>
            <a:r>
              <a:rPr lang="en-US" sz="1600" noProof="1" smtClean="0">
                <a:cs typeface="Times New Roman" pitchFamily="18" charset="0"/>
              </a:rPr>
              <a:t>}</a:t>
            </a:r>
            <a:endParaRPr lang="en-US" sz="1600" dirty="0" smtClean="0">
              <a:cs typeface="Times New Roman" pitchFamily="18" charset="0"/>
            </a:endParaRPr>
          </a:p>
          <a:p>
            <a:pPr>
              <a:buFont typeface="Georgia" pitchFamily="18" charset="0"/>
              <a:buNone/>
            </a:pPr>
            <a:endParaRPr lang="he-IL" sz="2000" dirty="0" smtClean="0"/>
          </a:p>
          <a:p>
            <a:pPr>
              <a:buFont typeface="Georgia" pitchFamily="18" charset="0"/>
              <a:buNone/>
            </a:pPr>
            <a:endParaRPr lang="en-US" sz="2400" dirty="0" smtClean="0">
              <a:cs typeface="Times New Roman" pitchFamily="18" charset="0"/>
            </a:endParaRPr>
          </a:p>
        </p:txBody>
      </p:sp>
      <p:sp>
        <p:nvSpPr>
          <p:cNvPr id="88068" name="Text Box 4"/>
          <p:cNvSpPr txBox="1">
            <a:spLocks noChangeArrowheads="1"/>
          </p:cNvSpPr>
          <p:nvPr/>
        </p:nvSpPr>
        <p:spPr bwMode="auto">
          <a:xfrm>
            <a:off x="4716463" y="2181225"/>
            <a:ext cx="4176712"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noProof="1">
                <a:solidFill>
                  <a:srgbClr val="0000FF"/>
                </a:solidFill>
              </a:rPr>
              <a:t>int</a:t>
            </a:r>
            <a:r>
              <a:rPr lang="en-US" noProof="1"/>
              <a:t> main</a:t>
            </a:r>
            <a:r>
              <a:rPr lang="en-US" dirty="0"/>
              <a:t> </a:t>
            </a:r>
            <a:r>
              <a:rPr lang="en-US" noProof="1"/>
              <a:t>()</a:t>
            </a:r>
          </a:p>
          <a:p>
            <a:pPr algn="l" rtl="0" eaLnBrk="1" hangingPunct="1"/>
            <a:r>
              <a:rPr lang="en-US" noProof="1"/>
              <a:t>{</a:t>
            </a:r>
          </a:p>
          <a:p>
            <a:pPr algn="l" rtl="0" eaLnBrk="1" hangingPunct="1"/>
            <a:r>
              <a:rPr lang="en-US" dirty="0"/>
              <a:t>     </a:t>
            </a:r>
            <a:r>
              <a:rPr lang="en-US" b="1" noProof="1"/>
              <a:t>Worker</a:t>
            </a:r>
            <a:r>
              <a:rPr lang="en-US" noProof="1"/>
              <a:t> w</a:t>
            </a:r>
            <a:r>
              <a:rPr lang="en-US" dirty="0"/>
              <a:t> </a:t>
            </a:r>
            <a:r>
              <a:rPr lang="en-US" noProof="1"/>
              <a:t>(1, 2000, </a:t>
            </a:r>
            <a:r>
              <a:rPr lang="en-US" noProof="1" smtClean="0">
                <a:solidFill>
                  <a:schemeClr val="hlink"/>
                </a:solidFill>
              </a:rPr>
              <a:t>"</a:t>
            </a:r>
            <a:r>
              <a:rPr lang="en-US" dirty="0" smtClean="0">
                <a:solidFill>
                  <a:schemeClr val="hlink"/>
                </a:solidFill>
              </a:rPr>
              <a:t>Moshe</a:t>
            </a:r>
            <a:r>
              <a:rPr lang="en-US" noProof="1" smtClean="0">
                <a:solidFill>
                  <a:schemeClr val="hlink"/>
                </a:solidFill>
              </a:rPr>
              <a:t>"</a:t>
            </a:r>
            <a:r>
              <a:rPr lang="en-US" noProof="1" smtClean="0"/>
              <a:t>);</a:t>
            </a:r>
            <a:endParaRPr lang="en-US" noProof="1"/>
          </a:p>
          <a:p>
            <a:pPr algn="l" rtl="0" eaLnBrk="1" hangingPunct="1"/>
            <a:r>
              <a:rPr lang="en-US" dirty="0"/>
              <a:t>     </a:t>
            </a:r>
            <a:r>
              <a:rPr lang="en-US" b="1" noProof="1"/>
              <a:t>Teacher</a:t>
            </a:r>
            <a:r>
              <a:rPr lang="en-US" noProof="1"/>
              <a:t> t</a:t>
            </a:r>
            <a:r>
              <a:rPr lang="en-US" dirty="0"/>
              <a:t> </a:t>
            </a:r>
            <a:r>
              <a:rPr lang="en-US" noProof="1" smtClean="0"/>
              <a:t>(</a:t>
            </a:r>
            <a:r>
              <a:rPr lang="en-US" noProof="1" smtClean="0">
                <a:solidFill>
                  <a:schemeClr val="hlink"/>
                </a:solidFill>
              </a:rPr>
              <a:t>"OOP"</a:t>
            </a:r>
            <a:r>
              <a:rPr lang="en-US" noProof="1" smtClean="0"/>
              <a:t>, </a:t>
            </a:r>
            <a:r>
              <a:rPr lang="en-US" dirty="0"/>
              <a:t>2</a:t>
            </a:r>
            <a:r>
              <a:rPr lang="en-US" noProof="1"/>
              <a:t>, 20000, </a:t>
            </a:r>
            <a:r>
              <a:rPr lang="en-US" dirty="0" smtClean="0">
                <a:solidFill>
                  <a:schemeClr val="hlink"/>
                </a:solidFill>
              </a:rPr>
              <a:t>"Ti</a:t>
            </a:r>
            <a:r>
              <a:rPr lang="en-US" noProof="1" smtClean="0">
                <a:solidFill>
                  <a:schemeClr val="hlink"/>
                </a:solidFill>
              </a:rPr>
              <a:t>"</a:t>
            </a:r>
            <a:r>
              <a:rPr lang="en-US" noProof="1" smtClean="0"/>
              <a:t>);</a:t>
            </a:r>
            <a:endParaRPr lang="en-US" noProof="1"/>
          </a:p>
          <a:p>
            <a:pPr algn="l" rtl="0" eaLnBrk="1" hangingPunct="1"/>
            <a:r>
              <a:rPr lang="en-US" dirty="0"/>
              <a:t>     </a:t>
            </a:r>
            <a:r>
              <a:rPr lang="en-US" noProof="1"/>
              <a:t>fw(w);</a:t>
            </a:r>
          </a:p>
          <a:p>
            <a:pPr algn="l" rtl="0" eaLnBrk="1" hangingPunct="1"/>
            <a:r>
              <a:rPr lang="en-US" noProof="1"/>
              <a:t> </a:t>
            </a:r>
            <a:r>
              <a:rPr lang="en-US" noProof="1" smtClean="0"/>
              <a:t>    ft(t);</a:t>
            </a:r>
          </a:p>
          <a:p>
            <a:pPr algn="l" rtl="0" eaLnBrk="1" hangingPunct="1"/>
            <a:r>
              <a:rPr lang="en-US" noProof="1"/>
              <a:t> </a:t>
            </a:r>
            <a:r>
              <a:rPr lang="en-US" noProof="1" smtClean="0"/>
              <a:t>    </a:t>
            </a:r>
            <a:r>
              <a:rPr lang="en-US" noProof="1">
                <a:solidFill>
                  <a:srgbClr val="C00000"/>
                </a:solidFill>
              </a:rPr>
              <a:t>fw(t</a:t>
            </a:r>
            <a:r>
              <a:rPr lang="en-US" noProof="1" smtClean="0">
                <a:solidFill>
                  <a:srgbClr val="C00000"/>
                </a:solidFill>
              </a:rPr>
              <a:t>)</a:t>
            </a:r>
            <a:r>
              <a:rPr lang="en-US" noProof="1" smtClean="0"/>
              <a:t>;</a:t>
            </a:r>
            <a:endParaRPr lang="en-US" dirty="0"/>
          </a:p>
          <a:p>
            <a:pPr algn="l" rtl="0" eaLnBrk="1" hangingPunct="1"/>
            <a:r>
              <a:rPr lang="en-US" dirty="0"/>
              <a:t>     return 0;</a:t>
            </a:r>
          </a:p>
          <a:p>
            <a:pPr algn="l" rtl="0" eaLnBrk="1" hangingPunct="1"/>
            <a:r>
              <a:rPr lang="en-US" dirty="0"/>
              <a:t>}</a:t>
            </a:r>
            <a:endParaRPr lang="en-US" noProof="1"/>
          </a:p>
          <a:p>
            <a:pPr eaLnBrk="1" hangingPunct="1">
              <a:spcBef>
                <a:spcPct val="50000"/>
              </a:spcBef>
            </a:pPr>
            <a:endParaRPr lang="en-US" b="1" dirty="0"/>
          </a:p>
        </p:txBody>
      </p:sp>
      <p:sp>
        <p:nvSpPr>
          <p:cNvPr id="88071" name="Text Box 7"/>
          <p:cNvSpPr txBox="1">
            <a:spLocks noChangeArrowheads="1"/>
          </p:cNvSpPr>
          <p:nvPr/>
        </p:nvSpPr>
        <p:spPr bwMode="auto">
          <a:xfrm>
            <a:off x="7019925" y="4508500"/>
            <a:ext cx="1008063" cy="1615827"/>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r" eaLnBrk="1" hangingPunct="1">
              <a:spcBef>
                <a:spcPct val="50000"/>
              </a:spcBef>
            </a:pPr>
            <a:r>
              <a:rPr lang="he-IL" dirty="0"/>
              <a:t>פלט:</a:t>
            </a:r>
            <a:endParaRPr lang="en-US" dirty="0"/>
          </a:p>
          <a:p>
            <a:pPr algn="l" rtl="0" eaLnBrk="1" hangingPunct="1">
              <a:spcBef>
                <a:spcPct val="50000"/>
              </a:spcBef>
            </a:pPr>
            <a:r>
              <a:rPr lang="en-US" dirty="0"/>
              <a:t>fw: 1</a:t>
            </a:r>
          </a:p>
          <a:p>
            <a:pPr algn="l" rtl="0" eaLnBrk="1" hangingPunct="1">
              <a:spcBef>
                <a:spcPct val="50000"/>
              </a:spcBef>
            </a:pPr>
            <a:r>
              <a:rPr lang="en-US" dirty="0" smtClean="0"/>
              <a:t>ft</a:t>
            </a:r>
            <a:r>
              <a:rPr lang="en-US" dirty="0"/>
              <a:t>: </a:t>
            </a:r>
            <a:r>
              <a:rPr lang="en-US" dirty="0" smtClean="0"/>
              <a:t>2</a:t>
            </a:r>
          </a:p>
          <a:p>
            <a:pPr algn="l" rtl="0" eaLnBrk="1" hangingPunct="1">
              <a:spcBef>
                <a:spcPct val="50000"/>
              </a:spcBef>
            </a:pPr>
            <a:r>
              <a:rPr lang="en-US" dirty="0"/>
              <a:t>fw: </a:t>
            </a:r>
            <a:r>
              <a:rPr lang="en-US" dirty="0" smtClean="0"/>
              <a:t>2</a:t>
            </a:r>
            <a:endParaRPr lang="en-US" dirty="0"/>
          </a:p>
        </p:txBody>
      </p:sp>
      <p:grpSp>
        <p:nvGrpSpPr>
          <p:cNvPr id="25606" name="Group 9"/>
          <p:cNvGrpSpPr>
            <a:grpSpLocks/>
          </p:cNvGrpSpPr>
          <p:nvPr/>
        </p:nvGrpSpPr>
        <p:grpSpPr bwMode="auto">
          <a:xfrm>
            <a:off x="7524750" y="981075"/>
            <a:ext cx="863600" cy="1150938"/>
            <a:chOff x="2336" y="2160"/>
            <a:chExt cx="771" cy="1043"/>
          </a:xfrm>
        </p:grpSpPr>
        <p:sp>
          <p:nvSpPr>
            <p:cNvPr id="25608" name="Rectangle 10"/>
            <p:cNvSpPr>
              <a:spLocks noChangeArrowheads="1"/>
            </p:cNvSpPr>
            <p:nvPr/>
          </p:nvSpPr>
          <p:spPr bwMode="auto">
            <a:xfrm>
              <a:off x="2381" y="2160"/>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25609" name="Line 11"/>
            <p:cNvSpPr>
              <a:spLocks noChangeShapeType="1"/>
            </p:cNvSpPr>
            <p:nvPr/>
          </p:nvSpPr>
          <p:spPr bwMode="auto">
            <a:xfrm flipV="1">
              <a:off x="2699" y="2432"/>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5610" name="Rectangle 12"/>
            <p:cNvSpPr>
              <a:spLocks noChangeArrowheads="1"/>
            </p:cNvSpPr>
            <p:nvPr/>
          </p:nvSpPr>
          <p:spPr bwMode="auto">
            <a:xfrm>
              <a:off x="2336" y="2976"/>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grpSp>
      <p:sp>
        <p:nvSpPr>
          <p:cNvPr id="25607" name="Rectangle 13"/>
          <p:cNvSpPr>
            <a:spLocks noChangeArrowheads="1"/>
          </p:cNvSpPr>
          <p:nvPr/>
        </p:nvSpPr>
        <p:spPr bwMode="auto">
          <a:xfrm>
            <a:off x="900113" y="5229225"/>
            <a:ext cx="4103687" cy="1079500"/>
          </a:xfrm>
          <a:prstGeom prst="rect">
            <a:avLst/>
          </a:prstGeom>
          <a:solidFill>
            <a:srgbClr val="FFCC66"/>
          </a:solidFill>
          <a:ln w="19050" algn="ctr">
            <a:solidFill>
              <a:srgbClr val="3B3B64"/>
            </a:solidFill>
            <a:miter lim="800000"/>
            <a:headEnd/>
            <a:tailEnd/>
          </a:ln>
        </p:spPr>
        <p:txBody>
          <a:bodyPr wrap="none" anchor="ctr"/>
          <a:lstStyle/>
          <a:p>
            <a:r>
              <a:rPr lang="he-IL" dirty="0"/>
              <a:t>מה שיקרה ב-</a:t>
            </a:r>
            <a:r>
              <a:rPr lang="en-US" dirty="0">
                <a:solidFill>
                  <a:srgbClr val="C00000"/>
                </a:solidFill>
              </a:rPr>
              <a:t>fw(t)</a:t>
            </a:r>
            <a:r>
              <a:rPr lang="he-IL" dirty="0"/>
              <a:t> זה ש-</a:t>
            </a:r>
            <a:r>
              <a:rPr lang="en-US" dirty="0"/>
              <a:t>t</a:t>
            </a:r>
            <a:r>
              <a:rPr lang="he-IL" dirty="0"/>
              <a:t> 'יחתך' בשליחה.</a:t>
            </a:r>
          </a:p>
          <a:p>
            <a:r>
              <a:rPr lang="he-IL" dirty="0" smtClean="0"/>
              <a:t>ז"א </a:t>
            </a:r>
            <a:r>
              <a:rPr lang="he-IL" dirty="0"/>
              <a:t>למשתה </a:t>
            </a:r>
            <a:r>
              <a:rPr lang="en-US" dirty="0"/>
              <a:t>w</a:t>
            </a:r>
            <a:r>
              <a:rPr lang="he-IL" dirty="0"/>
              <a:t> של </a:t>
            </a:r>
            <a:r>
              <a:rPr lang="en-US" dirty="0"/>
              <a:t>fw</a:t>
            </a:r>
            <a:r>
              <a:rPr lang="he-IL" dirty="0"/>
              <a:t> יוכנסו השדות של </a:t>
            </a:r>
          </a:p>
          <a:p>
            <a:r>
              <a:rPr lang="en-US" dirty="0"/>
              <a:t>t</a:t>
            </a:r>
            <a:r>
              <a:rPr lang="he-IL" dirty="0"/>
              <a:t> השייכים ל-</a:t>
            </a:r>
            <a:r>
              <a:rPr lang="en-US" dirty="0" smtClean="0"/>
              <a:t>Worker</a:t>
            </a:r>
            <a:endParaRPr lang="en-US"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34</a:t>
            </a:fld>
            <a:endParaRPr lang="he-IL" dirty="0"/>
          </a:p>
        </p:txBody>
      </p:sp>
    </p:spTree>
    <p:extLst>
      <p:ext uri="{BB962C8B-B14F-4D97-AF65-F5344CB8AC3E}">
        <p14:creationId xmlns:p14="http://schemas.microsoft.com/office/powerpoint/2010/main" val="795413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8">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80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8068">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807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06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8071">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rtl="0"/>
            <a:r>
              <a:rPr lang="en-US" dirty="0" smtClean="0">
                <a:cs typeface="Arial" pitchFamily="34" charset="0"/>
              </a:rPr>
              <a:t>Upcasting</a:t>
            </a:r>
          </a:p>
        </p:txBody>
      </p:sp>
      <p:sp>
        <p:nvSpPr>
          <p:cNvPr id="89091" name="Rectangle 3"/>
          <p:cNvSpPr>
            <a:spLocks noGrp="1"/>
          </p:cNvSpPr>
          <p:nvPr>
            <p:ph type="body" idx="1"/>
          </p:nvPr>
        </p:nvSpPr>
        <p:spPr>
          <a:xfrm>
            <a:off x="457200" y="2249488"/>
            <a:ext cx="4259263" cy="4419600"/>
          </a:xfrm>
        </p:spPr>
        <p:txBody>
          <a:bodyPr/>
          <a:lstStyle/>
          <a:p>
            <a:pPr algn="l" rtl="0">
              <a:lnSpc>
                <a:spcPct val="80000"/>
              </a:lnSpc>
              <a:buFont typeface="Georgia" pitchFamily="18" charset="0"/>
              <a:buNone/>
            </a:pPr>
            <a:r>
              <a:rPr lang="en-US" sz="1400" noProof="1" smtClean="0">
                <a:solidFill>
                  <a:srgbClr val="0000FF"/>
                </a:solidFill>
                <a:cs typeface="Times New Roman" pitchFamily="18" charset="0"/>
              </a:rPr>
              <a:t>int</a:t>
            </a:r>
            <a:r>
              <a:rPr lang="en-US" sz="1400" noProof="1" smtClean="0">
                <a:cs typeface="Times New Roman" pitchFamily="18" charset="0"/>
              </a:rPr>
              <a:t> main</a:t>
            </a:r>
            <a:r>
              <a:rPr lang="en-US" sz="1400" dirty="0" smtClean="0">
                <a:cs typeface="Times New Roman" pitchFamily="18" charset="0"/>
              </a:rPr>
              <a:t> </a:t>
            </a:r>
            <a:r>
              <a:rPr lang="en-US" sz="1400" noProof="1" smtClean="0">
                <a:cs typeface="Times New Roman" pitchFamily="18" charset="0"/>
              </a:rPr>
              <a:t>()</a:t>
            </a:r>
          </a:p>
          <a:p>
            <a:pPr algn="l" rtl="0">
              <a:lnSpc>
                <a:spcPct val="80000"/>
              </a:lnSpc>
              <a:buFont typeface="Georgia" pitchFamily="18" charset="0"/>
              <a:buNone/>
            </a:pPr>
            <a:r>
              <a:rPr lang="en-US" sz="1400" noProof="1" smtClean="0">
                <a:cs typeface="Times New Roman" pitchFamily="18" charset="0"/>
              </a:rPr>
              <a:t>{</a:t>
            </a:r>
          </a:p>
          <a:p>
            <a:pPr algn="l" rtl="0">
              <a:lnSpc>
                <a:spcPct val="80000"/>
              </a:lnSpc>
              <a:buFont typeface="Georgia" pitchFamily="18" charset="0"/>
              <a:buNone/>
            </a:pPr>
            <a:r>
              <a:rPr lang="en-US" sz="1400" b="1" dirty="0" smtClean="0">
                <a:cs typeface="Times New Roman" pitchFamily="18" charset="0"/>
              </a:rPr>
              <a:t>	</a:t>
            </a:r>
            <a:r>
              <a:rPr lang="en-US" sz="1400" b="1" noProof="1" smtClean="0">
                <a:cs typeface="Times New Roman" pitchFamily="18" charset="0"/>
              </a:rPr>
              <a:t>Worker</a:t>
            </a:r>
            <a:r>
              <a:rPr lang="en-US" sz="1400" noProof="1" smtClean="0">
                <a:cs typeface="Times New Roman" pitchFamily="18" charset="0"/>
              </a:rPr>
              <a:t> w</a:t>
            </a:r>
            <a:r>
              <a:rPr lang="en-US" sz="1400" dirty="0" smtClean="0">
                <a:cs typeface="Times New Roman" pitchFamily="18" charset="0"/>
              </a:rPr>
              <a:t> </a:t>
            </a:r>
            <a:r>
              <a:rPr lang="en-US" sz="1400" noProof="1" smtClean="0">
                <a:latin typeface="Arial" pitchFamily="34" charset="0"/>
                <a:cs typeface="Arial" pitchFamily="34" charset="0"/>
              </a:rPr>
              <a:t>(1, 2000, </a:t>
            </a:r>
            <a:r>
              <a:rPr lang="en-US" sz="1400" noProof="1" smtClean="0">
                <a:solidFill>
                  <a:schemeClr val="hlink"/>
                </a:solidFill>
                <a:latin typeface="Arial" pitchFamily="34" charset="0"/>
                <a:cs typeface="Arial" pitchFamily="34" charset="0"/>
              </a:rPr>
              <a:t>"</a:t>
            </a:r>
            <a:r>
              <a:rPr lang="en-US" sz="1400" dirty="0" smtClean="0">
                <a:solidFill>
                  <a:schemeClr val="hlink"/>
                </a:solidFill>
                <a:latin typeface="Arial" pitchFamily="34" charset="0"/>
                <a:cs typeface="Arial" pitchFamily="34" charset="0"/>
              </a:rPr>
              <a:t>Moshe</a:t>
            </a:r>
            <a:r>
              <a:rPr lang="en-US" sz="1400" noProof="1" smtClean="0">
                <a:solidFill>
                  <a:schemeClr val="hlink"/>
                </a:solidFill>
                <a:latin typeface="Arial" pitchFamily="34" charset="0"/>
                <a:cs typeface="Arial" pitchFamily="34" charset="0"/>
              </a:rPr>
              <a:t>"</a:t>
            </a:r>
            <a:r>
              <a:rPr lang="en-US" sz="1400" noProof="1" smtClean="0">
                <a:latin typeface="Arial" pitchFamily="34" charset="0"/>
                <a:cs typeface="Arial" pitchFamily="34" charset="0"/>
              </a:rPr>
              <a:t>);</a:t>
            </a:r>
          </a:p>
          <a:p>
            <a:pPr algn="l" rtl="0">
              <a:lnSpc>
                <a:spcPct val="80000"/>
              </a:lnSpc>
              <a:buFont typeface="Georgia" pitchFamily="18" charset="0"/>
              <a:buNone/>
            </a:pPr>
            <a:r>
              <a:rPr lang="en-US" sz="1400" b="1" dirty="0" smtClean="0">
                <a:cs typeface="Times New Roman" pitchFamily="18" charset="0"/>
              </a:rPr>
              <a:t>	</a:t>
            </a:r>
            <a:r>
              <a:rPr lang="en-US" sz="1400" b="1" noProof="1" smtClean="0">
                <a:cs typeface="Times New Roman" pitchFamily="18" charset="0"/>
              </a:rPr>
              <a:t>Teacher</a:t>
            </a:r>
            <a:r>
              <a:rPr lang="en-US" sz="1400" noProof="1" smtClean="0">
                <a:cs typeface="Times New Roman" pitchFamily="18" charset="0"/>
              </a:rPr>
              <a:t> t</a:t>
            </a:r>
            <a:r>
              <a:rPr lang="en-US" sz="1400" dirty="0" smtClean="0">
                <a:cs typeface="Times New Roman" pitchFamily="18" charset="0"/>
              </a:rPr>
              <a:t> </a:t>
            </a:r>
            <a:r>
              <a:rPr lang="en-US" sz="1400" noProof="1" smtClean="0">
                <a:latin typeface="Arial" pitchFamily="34" charset="0"/>
                <a:cs typeface="Arial" pitchFamily="34" charset="0"/>
              </a:rPr>
              <a:t>(</a:t>
            </a:r>
            <a:r>
              <a:rPr lang="en-US" sz="1400" noProof="1" smtClean="0">
                <a:solidFill>
                  <a:schemeClr val="hlink"/>
                </a:solidFill>
                <a:latin typeface="Arial" pitchFamily="34" charset="0"/>
                <a:cs typeface="Arial" pitchFamily="34" charset="0"/>
              </a:rPr>
              <a:t>"OOP"</a:t>
            </a:r>
            <a:r>
              <a:rPr lang="en-US" sz="1400" noProof="1" smtClean="0">
                <a:latin typeface="Arial" pitchFamily="34" charset="0"/>
                <a:cs typeface="Arial" pitchFamily="34" charset="0"/>
              </a:rPr>
              <a:t>, 889809, 20000, </a:t>
            </a:r>
            <a:r>
              <a:rPr lang="en-US" sz="1400" dirty="0" smtClean="0">
                <a:solidFill>
                  <a:schemeClr val="hlink"/>
                </a:solidFill>
                <a:latin typeface="Arial" pitchFamily="34" charset="0"/>
                <a:cs typeface="Arial" pitchFamily="34" charset="0"/>
              </a:rPr>
              <a:t>"Ti</a:t>
            </a:r>
            <a:r>
              <a:rPr lang="en-US" sz="1400" noProof="1" smtClean="0">
                <a:solidFill>
                  <a:schemeClr val="hlink"/>
                </a:solidFill>
                <a:latin typeface="Arial" pitchFamily="34" charset="0"/>
                <a:cs typeface="Arial" pitchFamily="34" charset="0"/>
              </a:rPr>
              <a:t>"</a:t>
            </a:r>
            <a:r>
              <a:rPr lang="en-US" sz="1400" noProof="1" smtClean="0">
                <a:latin typeface="Arial" pitchFamily="34" charset="0"/>
                <a:cs typeface="Arial" pitchFamily="34" charset="0"/>
              </a:rPr>
              <a:t>);</a:t>
            </a:r>
          </a:p>
          <a:p>
            <a:pPr algn="l" rtl="0">
              <a:lnSpc>
                <a:spcPct val="80000"/>
              </a:lnSpc>
              <a:buFont typeface="Georgia" pitchFamily="18" charset="0"/>
              <a:buNone/>
            </a:pP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Worker </a:t>
            </a:r>
            <a:r>
              <a:rPr lang="en-US" sz="1400" noProof="1" smtClean="0">
                <a:cs typeface="Times New Roman" pitchFamily="18" charset="0"/>
              </a:rPr>
              <a:t>*pw1, *pw2;</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Teacher </a:t>
            </a:r>
            <a:r>
              <a:rPr lang="en-US" sz="1400" noProof="1" smtClean="0">
                <a:cs typeface="Times New Roman" pitchFamily="18" charset="0"/>
              </a:rPr>
              <a:t>*pt1,  *pt2;</a:t>
            </a:r>
          </a:p>
          <a:p>
            <a:pPr algn="l" rtl="0">
              <a:lnSpc>
                <a:spcPct val="80000"/>
              </a:lnSpc>
              <a:buFont typeface="Georgia" pitchFamily="18" charset="0"/>
              <a:buNone/>
            </a:pPr>
            <a:endParaRPr lang="en-US" sz="1400" noProof="1" smtClean="0">
              <a:cs typeface="Times New Roman" pitchFamily="18" charset="0"/>
            </a:endParaRPr>
          </a:p>
          <a:p>
            <a:pPr algn="l" rtl="0">
              <a:lnSpc>
                <a:spcPct val="80000"/>
              </a:lnSpc>
              <a:buFont typeface="Georgia" pitchFamily="18" charset="0"/>
              <a:buNone/>
            </a:pPr>
            <a:r>
              <a:rPr lang="en-US" sz="1400" noProof="1" smtClean="0">
                <a:cs typeface="Times New Roman" pitchFamily="18" charset="0"/>
              </a:rPr>
              <a:t>	pw1 = &amp;w;</a:t>
            </a:r>
          </a:p>
          <a:p>
            <a:pPr algn="l" rtl="0">
              <a:lnSpc>
                <a:spcPct val="80000"/>
              </a:lnSpc>
              <a:buFont typeface="Georgia" pitchFamily="18" charset="0"/>
              <a:buNone/>
            </a:pPr>
            <a:r>
              <a:rPr lang="en-US" sz="1400" noProof="1" smtClean="0">
                <a:cs typeface="Times New Roman" pitchFamily="18" charset="0"/>
              </a:rPr>
              <a:t>	pt1 = &amp;t;</a:t>
            </a:r>
          </a:p>
          <a:p>
            <a:pPr algn="l" rtl="0">
              <a:lnSpc>
                <a:spcPct val="80000"/>
              </a:lnSpc>
              <a:buFont typeface="Georgia" pitchFamily="18" charset="0"/>
              <a:buNone/>
            </a:pPr>
            <a:endParaRPr lang="en-US" sz="1400" noProof="1" smtClean="0">
              <a:cs typeface="Times New Roman" pitchFamily="18" charset="0"/>
            </a:endParaRPr>
          </a:p>
          <a:p>
            <a:pPr algn="l" rtl="0">
              <a:lnSpc>
                <a:spcPct val="80000"/>
              </a:lnSpc>
              <a:buFont typeface="Georgia" pitchFamily="18" charset="0"/>
              <a:buNone/>
            </a:pPr>
            <a:r>
              <a:rPr lang="en-US" sz="1400" noProof="1" smtClean="0">
                <a:cs typeface="Times New Roman" pitchFamily="18" charset="0"/>
              </a:rPr>
              <a:t>	pw2 = &amp;t;</a:t>
            </a:r>
          </a:p>
          <a:p>
            <a:pPr algn="l" rtl="0">
              <a:lnSpc>
                <a:spcPct val="80000"/>
              </a:lnSpc>
              <a:buFont typeface="Georgia" pitchFamily="18" charset="0"/>
              <a:buNone/>
            </a:pPr>
            <a:r>
              <a:rPr lang="en-US" sz="1400" noProof="1" smtClean="0">
                <a:cs typeface="Times New Roman" pitchFamily="18" charset="0"/>
              </a:rPr>
              <a:t>	pt2 = &amp;w;</a:t>
            </a:r>
            <a:endParaRPr lang="he-IL" sz="1400" dirty="0" smtClean="0"/>
          </a:p>
          <a:p>
            <a:pPr algn="l" rtl="0">
              <a:lnSpc>
                <a:spcPct val="80000"/>
              </a:lnSpc>
              <a:buFont typeface="Georgia" pitchFamily="18" charset="0"/>
              <a:buNone/>
            </a:pPr>
            <a:endParaRPr lang="he-IL" sz="1400" dirty="0" smtClean="0"/>
          </a:p>
          <a:p>
            <a:pPr algn="l" rtl="0">
              <a:lnSpc>
                <a:spcPct val="80000"/>
              </a:lnSpc>
              <a:buFont typeface="Georgia" pitchFamily="18" charset="0"/>
              <a:buNone/>
            </a:pPr>
            <a:r>
              <a:rPr lang="en-US" sz="1400" dirty="0" smtClean="0">
                <a:cs typeface="Times New Roman" pitchFamily="18" charset="0"/>
              </a:rPr>
              <a:t>	</a:t>
            </a:r>
            <a:r>
              <a:rPr lang="en-US" sz="1400" noProof="1" smtClean="0">
                <a:cs typeface="Times New Roman" pitchFamily="18" charset="0"/>
              </a:rPr>
              <a:t>pw1-&gt;print();</a:t>
            </a:r>
          </a:p>
          <a:p>
            <a:pPr algn="l" rtl="0">
              <a:lnSpc>
                <a:spcPct val="80000"/>
              </a:lnSpc>
              <a:buFont typeface="Georgia" pitchFamily="18" charset="0"/>
              <a:buNone/>
            </a:pPr>
            <a:r>
              <a:rPr lang="en-US" sz="1400" noProof="1" smtClean="0">
                <a:cs typeface="Times New Roman" pitchFamily="18" charset="0"/>
              </a:rPr>
              <a:t>	pw2-&gt;print();</a:t>
            </a:r>
          </a:p>
          <a:p>
            <a:pPr algn="l" rtl="0">
              <a:lnSpc>
                <a:spcPct val="80000"/>
              </a:lnSpc>
              <a:buFont typeface="Georgia" pitchFamily="18" charset="0"/>
              <a:buNone/>
            </a:pPr>
            <a:r>
              <a:rPr lang="en-US" sz="1400" noProof="1" smtClean="0">
                <a:cs typeface="Times New Roman" pitchFamily="18" charset="0"/>
              </a:rPr>
              <a:t>	pt1-&gt;print();</a:t>
            </a:r>
            <a:endParaRPr lang="en-US" sz="1400" dirty="0" smtClean="0">
              <a:cs typeface="Times New Roman" pitchFamily="18" charset="0"/>
            </a:endParaRPr>
          </a:p>
          <a:p>
            <a:pPr algn="l" rtl="0">
              <a:lnSpc>
                <a:spcPct val="80000"/>
              </a:lnSpc>
              <a:buFont typeface="Georgia" pitchFamily="18" charset="0"/>
              <a:buNone/>
            </a:pPr>
            <a:endParaRPr lang="en-US" sz="1400" dirty="0" smtClean="0">
              <a:cs typeface="Times New Roman" pitchFamily="18" charset="0"/>
            </a:endParaRPr>
          </a:p>
          <a:p>
            <a:pPr algn="l" rtl="0">
              <a:lnSpc>
                <a:spcPct val="80000"/>
              </a:lnSpc>
              <a:buFont typeface="Georgia" pitchFamily="18" charset="0"/>
              <a:buNone/>
            </a:pPr>
            <a:r>
              <a:rPr lang="en-US" sz="1400" dirty="0" smtClean="0">
                <a:cs typeface="Times New Roman" pitchFamily="18" charset="0"/>
              </a:rPr>
              <a:t>     </a:t>
            </a:r>
            <a:r>
              <a:rPr lang="en-US" sz="1400" dirty="0" smtClean="0">
                <a:solidFill>
                  <a:srgbClr val="0000FF"/>
                </a:solidFill>
                <a:cs typeface="Times New Roman" pitchFamily="18" charset="0"/>
              </a:rPr>
              <a:t>return</a:t>
            </a:r>
            <a:r>
              <a:rPr lang="en-US" sz="1400" dirty="0" smtClean="0">
                <a:cs typeface="Times New Roman" pitchFamily="18" charset="0"/>
              </a:rPr>
              <a:t> 0;</a:t>
            </a:r>
          </a:p>
          <a:p>
            <a:pPr algn="l" rtl="0">
              <a:lnSpc>
                <a:spcPct val="80000"/>
              </a:lnSpc>
              <a:buFont typeface="Georgia" pitchFamily="18" charset="0"/>
              <a:buNone/>
            </a:pPr>
            <a:r>
              <a:rPr lang="en-US" sz="1400" dirty="0" smtClean="0">
                <a:cs typeface="Times New Roman" pitchFamily="18" charset="0"/>
              </a:rPr>
              <a:t>}</a:t>
            </a:r>
            <a:endParaRPr lang="en-US" sz="1400" noProof="1" smtClean="0">
              <a:cs typeface="Times New Roman" pitchFamily="18" charset="0"/>
            </a:endParaRPr>
          </a:p>
          <a:p>
            <a:pPr algn="l" rtl="0">
              <a:lnSpc>
                <a:spcPct val="80000"/>
              </a:lnSpc>
              <a:buFont typeface="Georgia" pitchFamily="18" charset="0"/>
              <a:buNone/>
            </a:pPr>
            <a:endParaRPr lang="en-US" sz="1200" dirty="0" smtClean="0">
              <a:cs typeface="Times New Roman" pitchFamily="18" charset="0"/>
            </a:endParaRPr>
          </a:p>
        </p:txBody>
      </p:sp>
      <p:sp>
        <p:nvSpPr>
          <p:cNvPr id="89093" name="Text Box 5"/>
          <p:cNvSpPr txBox="1">
            <a:spLocks noChangeArrowheads="1"/>
          </p:cNvSpPr>
          <p:nvPr/>
        </p:nvSpPr>
        <p:spPr bwMode="auto">
          <a:xfrm>
            <a:off x="5795963" y="3716338"/>
            <a:ext cx="1871662" cy="1624012"/>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r" eaLnBrk="1" hangingPunct="1">
              <a:spcBef>
                <a:spcPct val="50000"/>
              </a:spcBef>
            </a:pPr>
            <a:r>
              <a:rPr lang="he-IL" dirty="0"/>
              <a:t>פלט:</a:t>
            </a:r>
            <a:endParaRPr lang="en-US" dirty="0"/>
          </a:p>
          <a:p>
            <a:pPr algn="l" rtl="0" eaLnBrk="1" hangingPunct="1">
              <a:spcBef>
                <a:spcPct val="50000"/>
              </a:spcBef>
            </a:pPr>
            <a:r>
              <a:rPr lang="en-US" dirty="0"/>
              <a:t>Worker Print</a:t>
            </a:r>
          </a:p>
          <a:p>
            <a:pPr algn="l" rtl="0" eaLnBrk="1" hangingPunct="1">
              <a:spcBef>
                <a:spcPct val="50000"/>
              </a:spcBef>
            </a:pPr>
            <a:r>
              <a:rPr lang="en-US" dirty="0"/>
              <a:t>Worker Print</a:t>
            </a:r>
          </a:p>
          <a:p>
            <a:pPr algn="l" rtl="0" eaLnBrk="1" hangingPunct="1">
              <a:spcBef>
                <a:spcPct val="50000"/>
              </a:spcBef>
            </a:pPr>
            <a:r>
              <a:rPr lang="en-US" dirty="0"/>
              <a:t>Teacher Print</a:t>
            </a:r>
          </a:p>
        </p:txBody>
      </p:sp>
      <p:sp>
        <p:nvSpPr>
          <p:cNvPr id="89094" name="Line 6"/>
          <p:cNvSpPr>
            <a:spLocks noChangeShapeType="1"/>
          </p:cNvSpPr>
          <p:nvPr/>
        </p:nvSpPr>
        <p:spPr bwMode="auto">
          <a:xfrm>
            <a:off x="755650" y="4868863"/>
            <a:ext cx="1152525" cy="0"/>
          </a:xfrm>
          <a:prstGeom prst="line">
            <a:avLst/>
          </a:prstGeom>
          <a:noFill/>
          <a:ln w="28575">
            <a:solidFill>
              <a:srgbClr val="3B3B64"/>
            </a:solidFill>
            <a:round/>
            <a:headEnd/>
            <a:tailEnd/>
          </a:ln>
          <a:extLst>
            <a:ext uri="{909E8E84-426E-40DD-AFC4-6F175D3DCCD1}">
              <a14:hiddenFill xmlns:a14="http://schemas.microsoft.com/office/drawing/2010/main">
                <a:noFill/>
              </a14:hiddenFill>
            </a:ext>
          </a:extLst>
        </p:spPr>
        <p:txBody>
          <a:bodyPr anchor="ctr"/>
          <a:lstStyle/>
          <a:p>
            <a:endParaRPr lang="he-IL" dirty="0"/>
          </a:p>
        </p:txBody>
      </p:sp>
      <p:grpSp>
        <p:nvGrpSpPr>
          <p:cNvPr id="26630" name="Group 7"/>
          <p:cNvGrpSpPr>
            <a:grpSpLocks/>
          </p:cNvGrpSpPr>
          <p:nvPr/>
        </p:nvGrpSpPr>
        <p:grpSpPr bwMode="auto">
          <a:xfrm>
            <a:off x="7380288" y="1196975"/>
            <a:ext cx="863600" cy="1150938"/>
            <a:chOff x="2336" y="2160"/>
            <a:chExt cx="771" cy="1043"/>
          </a:xfrm>
        </p:grpSpPr>
        <p:sp>
          <p:nvSpPr>
            <p:cNvPr id="26631" name="Rectangle 8"/>
            <p:cNvSpPr>
              <a:spLocks noChangeArrowheads="1"/>
            </p:cNvSpPr>
            <p:nvPr/>
          </p:nvSpPr>
          <p:spPr bwMode="auto">
            <a:xfrm>
              <a:off x="2381" y="2160"/>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26632" name="Line 9"/>
            <p:cNvSpPr>
              <a:spLocks noChangeShapeType="1"/>
            </p:cNvSpPr>
            <p:nvPr/>
          </p:nvSpPr>
          <p:spPr bwMode="auto">
            <a:xfrm flipV="1">
              <a:off x="2699" y="2432"/>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6633" name="Rectangle 10"/>
            <p:cNvSpPr>
              <a:spLocks noChangeArrowheads="1"/>
            </p:cNvSpPr>
            <p:nvPr/>
          </p:nvSpPr>
          <p:spPr bwMode="auto">
            <a:xfrm>
              <a:off x="2336" y="2976"/>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gr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35</a:t>
            </a:fld>
            <a:endParaRPr lang="he-IL" dirty="0"/>
          </a:p>
        </p:txBody>
      </p:sp>
    </p:spTree>
    <p:extLst>
      <p:ext uri="{BB962C8B-B14F-4D97-AF65-F5344CB8AC3E}">
        <p14:creationId xmlns:p14="http://schemas.microsoft.com/office/powerpoint/2010/main" val="3922660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9091">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9091">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9091">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9091">
                                            <p:txEl>
                                              <p:pRg st="12" end="1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09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9091">
                                            <p:txEl>
                                              <p:pRg st="14" end="1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9093">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9091">
                                            <p:txEl>
                                              <p:pRg st="15" end="1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9093">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9091">
                                            <p:txEl>
                                              <p:pRg st="16" end="1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90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rtl="0"/>
            <a:r>
              <a:rPr lang="en-US" sz="3600" dirty="0" smtClean="0">
                <a:cs typeface="Arial" pitchFamily="34" charset="0"/>
              </a:rPr>
              <a:t>Upcasting – Slicing problem</a:t>
            </a:r>
          </a:p>
        </p:txBody>
      </p:sp>
      <p:sp>
        <p:nvSpPr>
          <p:cNvPr id="27651" name="Rectangle 3"/>
          <p:cNvSpPr>
            <a:spLocks noGrp="1"/>
          </p:cNvSpPr>
          <p:nvPr>
            <p:ph type="body" idx="1"/>
          </p:nvPr>
        </p:nvSpPr>
        <p:spPr>
          <a:xfrm>
            <a:off x="250825" y="2489200"/>
            <a:ext cx="8642350" cy="4324350"/>
          </a:xfrm>
        </p:spPr>
        <p:txBody>
          <a:bodyPr/>
          <a:lstStyle/>
          <a:p>
            <a:pPr algn="l" rtl="0">
              <a:lnSpc>
                <a:spcPct val="80000"/>
              </a:lnSpc>
              <a:buFont typeface="Georgia" pitchFamily="18" charset="0"/>
              <a:buNone/>
            </a:pPr>
            <a:r>
              <a:rPr lang="en-US" sz="2400" dirty="0" smtClean="0">
                <a:solidFill>
                  <a:srgbClr val="0000FF"/>
                </a:solidFill>
                <a:cs typeface="Times New Roman" pitchFamily="18" charset="0"/>
              </a:rPr>
              <a:t>int</a:t>
            </a:r>
            <a:r>
              <a:rPr lang="en-US" sz="2400" dirty="0" smtClean="0">
                <a:cs typeface="Times New Roman" pitchFamily="18" charset="0"/>
              </a:rPr>
              <a:t> main ()</a:t>
            </a:r>
          </a:p>
          <a:p>
            <a:pPr algn="l" rtl="0">
              <a:lnSpc>
                <a:spcPct val="80000"/>
              </a:lnSpc>
              <a:buFont typeface="Georgia" pitchFamily="18" charset="0"/>
              <a:buNone/>
            </a:pPr>
            <a:r>
              <a:rPr lang="en-US" sz="2400" dirty="0" smtClean="0">
                <a:cs typeface="Times New Roman" pitchFamily="18" charset="0"/>
              </a:rPr>
              <a:t>{</a:t>
            </a:r>
          </a:p>
          <a:p>
            <a:pPr algn="l" rtl="0">
              <a:lnSpc>
                <a:spcPct val="80000"/>
              </a:lnSpc>
              <a:buFont typeface="Georgia" pitchFamily="18" charset="0"/>
              <a:buNone/>
            </a:pPr>
            <a:r>
              <a:rPr lang="en-US" sz="2400" dirty="0" smtClean="0">
                <a:cs typeface="Times New Roman" pitchFamily="18" charset="0"/>
              </a:rPr>
              <a:t>   </a:t>
            </a:r>
            <a:r>
              <a:rPr lang="en-US" sz="2400" b="1" noProof="1" smtClean="0">
                <a:cs typeface="Times New Roman" pitchFamily="18" charset="0"/>
              </a:rPr>
              <a:t>Worker</a:t>
            </a:r>
            <a:r>
              <a:rPr lang="en-US" sz="2400" noProof="1" smtClean="0">
                <a:cs typeface="Times New Roman" pitchFamily="18" charset="0"/>
              </a:rPr>
              <a:t> w1</a:t>
            </a:r>
            <a:r>
              <a:rPr lang="en-US" sz="2400" noProof="1" smtClean="0">
                <a:latin typeface="Arial" pitchFamily="34" charset="0"/>
                <a:cs typeface="Arial" pitchFamily="34" charset="0"/>
              </a:rPr>
              <a:t>(1, 2000, </a:t>
            </a:r>
            <a:r>
              <a:rPr lang="en-US" sz="2400" noProof="1" smtClean="0">
                <a:solidFill>
                  <a:schemeClr val="hlink"/>
                </a:solidFill>
                <a:latin typeface="Arial" pitchFamily="34" charset="0"/>
                <a:cs typeface="Arial" pitchFamily="34" charset="0"/>
              </a:rPr>
              <a:t>"Nir"</a:t>
            </a:r>
            <a:r>
              <a:rPr lang="en-US" sz="2400" noProof="1" smtClean="0">
                <a:latin typeface="Arial" pitchFamily="34" charset="0"/>
                <a:cs typeface="Arial" pitchFamily="34" charset="0"/>
              </a:rPr>
              <a:t>);</a:t>
            </a:r>
            <a:endParaRPr lang="en-US" sz="2400" dirty="0" smtClean="0">
              <a:latin typeface="Arial" pitchFamily="34" charset="0"/>
              <a:cs typeface="Arial" pitchFamily="34" charset="0"/>
            </a:endParaRPr>
          </a:p>
          <a:p>
            <a:pPr algn="l" rtl="0">
              <a:lnSpc>
                <a:spcPct val="80000"/>
              </a:lnSpc>
              <a:buFont typeface="Georgia" pitchFamily="18" charset="0"/>
              <a:buNone/>
            </a:pPr>
            <a:r>
              <a:rPr lang="en-US" sz="2400" noProof="1" smtClean="0">
                <a:cs typeface="Times New Roman" pitchFamily="18" charset="0"/>
              </a:rPr>
              <a:t>	</a:t>
            </a:r>
            <a:r>
              <a:rPr lang="en-US" sz="2400" b="1" noProof="1" smtClean="0">
                <a:cs typeface="Times New Roman" pitchFamily="18" charset="0"/>
              </a:rPr>
              <a:t>Teacher</a:t>
            </a:r>
            <a:r>
              <a:rPr lang="en-US" sz="2400" noProof="1" smtClean="0">
                <a:cs typeface="Times New Roman" pitchFamily="18" charset="0"/>
              </a:rPr>
              <a:t> t</a:t>
            </a:r>
            <a:r>
              <a:rPr lang="en-US" sz="2400" dirty="0" smtClean="0">
                <a:cs typeface="Times New Roman" pitchFamily="18" charset="0"/>
              </a:rPr>
              <a:t>1 </a:t>
            </a:r>
            <a:r>
              <a:rPr lang="en-US" sz="2400" noProof="1" smtClean="0">
                <a:latin typeface="Arial" pitchFamily="34" charset="0"/>
                <a:cs typeface="Arial" pitchFamily="34" charset="0"/>
              </a:rPr>
              <a:t>(</a:t>
            </a:r>
            <a:r>
              <a:rPr lang="en-US" sz="2400" noProof="1" smtClean="0">
                <a:solidFill>
                  <a:schemeClr val="hlink"/>
                </a:solidFill>
                <a:latin typeface="Arial" pitchFamily="34" charset="0"/>
                <a:cs typeface="Arial" pitchFamily="34" charset="0"/>
              </a:rPr>
              <a:t>"OOP"</a:t>
            </a:r>
            <a:r>
              <a:rPr lang="en-US" sz="2400" noProof="1" smtClean="0">
                <a:latin typeface="Arial" pitchFamily="34" charset="0"/>
                <a:cs typeface="Arial" pitchFamily="34" charset="0"/>
              </a:rPr>
              <a:t>, </a:t>
            </a:r>
            <a:r>
              <a:rPr lang="en-US" sz="2400" dirty="0" smtClean="0">
                <a:latin typeface="Arial" pitchFamily="34" charset="0"/>
                <a:cs typeface="Arial" pitchFamily="34" charset="0"/>
              </a:rPr>
              <a:t>2</a:t>
            </a:r>
            <a:r>
              <a:rPr lang="en-US" sz="2400" noProof="1" smtClean="0">
                <a:latin typeface="Arial" pitchFamily="34" charset="0"/>
                <a:cs typeface="Arial" pitchFamily="34" charset="0"/>
              </a:rPr>
              <a:t>, </a:t>
            </a:r>
            <a:r>
              <a:rPr lang="en-US" sz="2400" dirty="0" smtClean="0">
                <a:latin typeface="Arial" pitchFamily="34" charset="0"/>
                <a:cs typeface="Arial" pitchFamily="34" charset="0"/>
              </a:rPr>
              <a:t>1</a:t>
            </a:r>
            <a:r>
              <a:rPr lang="en-US" sz="2400" noProof="1" smtClean="0">
                <a:latin typeface="Arial" pitchFamily="34" charset="0"/>
                <a:cs typeface="Arial" pitchFamily="34" charset="0"/>
              </a:rPr>
              <a:t>0000, </a:t>
            </a:r>
            <a:r>
              <a:rPr lang="en-US" sz="2400" noProof="1" smtClean="0">
                <a:solidFill>
                  <a:schemeClr val="hlink"/>
                </a:solidFill>
                <a:latin typeface="Arial" pitchFamily="34" charset="0"/>
                <a:cs typeface="Arial" pitchFamily="34" charset="0"/>
              </a:rPr>
              <a:t>"Ariel"</a:t>
            </a:r>
            <a:r>
              <a:rPr lang="en-US" sz="2400" noProof="1" smtClean="0">
                <a:latin typeface="Arial" pitchFamily="34" charset="0"/>
                <a:cs typeface="Arial" pitchFamily="34" charset="0"/>
              </a:rPr>
              <a:t>);</a:t>
            </a:r>
          </a:p>
          <a:p>
            <a:pPr algn="l" rtl="0">
              <a:lnSpc>
                <a:spcPct val="80000"/>
              </a:lnSpc>
              <a:buFont typeface="Georgia" pitchFamily="18" charset="0"/>
              <a:buNone/>
            </a:pPr>
            <a:r>
              <a:rPr lang="en-US" sz="2400" noProof="1" smtClean="0">
                <a:cs typeface="Times New Roman" pitchFamily="18" charset="0"/>
              </a:rPr>
              <a:t>	</a:t>
            </a:r>
            <a:r>
              <a:rPr lang="en-US" sz="2400" b="1" noProof="1" smtClean="0">
                <a:cs typeface="Times New Roman" pitchFamily="18" charset="0"/>
              </a:rPr>
              <a:t>Teacher</a:t>
            </a:r>
            <a:r>
              <a:rPr lang="en-US" sz="2400" noProof="1" smtClean="0">
                <a:cs typeface="Times New Roman" pitchFamily="18" charset="0"/>
              </a:rPr>
              <a:t> t</a:t>
            </a:r>
            <a:r>
              <a:rPr lang="en-US" sz="2400" dirty="0" smtClean="0">
                <a:cs typeface="Times New Roman" pitchFamily="18" charset="0"/>
              </a:rPr>
              <a:t>2 </a:t>
            </a:r>
            <a:r>
              <a:rPr lang="en-US" sz="2400" noProof="1" smtClean="0">
                <a:latin typeface="Arial" pitchFamily="34" charset="0"/>
                <a:cs typeface="Arial" pitchFamily="34" charset="0"/>
              </a:rPr>
              <a:t>(</a:t>
            </a:r>
            <a:r>
              <a:rPr lang="en-US" sz="2400" noProof="1" smtClean="0">
                <a:solidFill>
                  <a:schemeClr val="hlink"/>
                </a:solidFill>
                <a:latin typeface="Arial" pitchFamily="34" charset="0"/>
                <a:cs typeface="Arial" pitchFamily="34" charset="0"/>
              </a:rPr>
              <a:t>"</a:t>
            </a:r>
            <a:r>
              <a:rPr lang="en-US" sz="2400" dirty="0" smtClean="0">
                <a:solidFill>
                  <a:schemeClr val="hlink"/>
                </a:solidFill>
                <a:latin typeface="Arial" pitchFamily="34" charset="0"/>
                <a:cs typeface="Arial" pitchFamily="34" charset="0"/>
              </a:rPr>
              <a:t>Algo</a:t>
            </a:r>
            <a:r>
              <a:rPr lang="en-US" sz="2400" noProof="1" smtClean="0">
                <a:solidFill>
                  <a:schemeClr val="hlink"/>
                </a:solidFill>
                <a:latin typeface="Arial" pitchFamily="34" charset="0"/>
                <a:cs typeface="Arial" pitchFamily="34" charset="0"/>
              </a:rPr>
              <a:t>"</a:t>
            </a:r>
            <a:r>
              <a:rPr lang="en-US" sz="2400" noProof="1" smtClean="0">
                <a:latin typeface="Arial" pitchFamily="34" charset="0"/>
                <a:cs typeface="Arial" pitchFamily="34" charset="0"/>
              </a:rPr>
              <a:t>, 3, 20000, </a:t>
            </a:r>
            <a:r>
              <a:rPr lang="en-US" sz="2400" noProof="1" smtClean="0">
                <a:solidFill>
                  <a:schemeClr val="hlink"/>
                </a:solidFill>
                <a:latin typeface="Arial" pitchFamily="34" charset="0"/>
                <a:cs typeface="Arial" pitchFamily="34" charset="0"/>
              </a:rPr>
              <a:t>"</a:t>
            </a:r>
            <a:r>
              <a:rPr lang="en-US" sz="2400" dirty="0" smtClean="0">
                <a:solidFill>
                  <a:schemeClr val="hlink"/>
                </a:solidFill>
                <a:latin typeface="Arial" pitchFamily="34" charset="0"/>
                <a:cs typeface="Arial" pitchFamily="34" charset="0"/>
              </a:rPr>
              <a:t>Beni</a:t>
            </a:r>
            <a:r>
              <a:rPr lang="en-US" sz="2400" noProof="1" smtClean="0">
                <a:solidFill>
                  <a:schemeClr val="hlink"/>
                </a:solidFill>
                <a:latin typeface="Arial" pitchFamily="34" charset="0"/>
                <a:cs typeface="Arial" pitchFamily="34" charset="0"/>
              </a:rPr>
              <a:t>"</a:t>
            </a:r>
            <a:r>
              <a:rPr lang="en-US" sz="2400" noProof="1" smtClean="0">
                <a:latin typeface="Arial" pitchFamily="34" charset="0"/>
                <a:cs typeface="Arial" pitchFamily="34" charset="0"/>
              </a:rPr>
              <a:t>);</a:t>
            </a:r>
            <a:endParaRPr lang="en-US" sz="2400" dirty="0" smtClean="0">
              <a:latin typeface="Arial" pitchFamily="34" charset="0"/>
              <a:cs typeface="Arial" pitchFamily="34" charset="0"/>
            </a:endParaRPr>
          </a:p>
          <a:p>
            <a:pPr algn="l" rtl="0">
              <a:lnSpc>
                <a:spcPct val="80000"/>
              </a:lnSpc>
              <a:buFont typeface="Georgia" pitchFamily="18" charset="0"/>
              <a:buNone/>
            </a:pPr>
            <a:endParaRPr lang="en-US" sz="2400" noProof="1" smtClean="0">
              <a:cs typeface="Times New Roman" pitchFamily="18" charset="0"/>
            </a:endParaRPr>
          </a:p>
          <a:p>
            <a:pPr algn="l" rtl="0">
              <a:lnSpc>
                <a:spcPct val="80000"/>
              </a:lnSpc>
              <a:buNone/>
            </a:pPr>
            <a:r>
              <a:rPr lang="en-US" sz="2400" noProof="1" smtClean="0">
                <a:cs typeface="Times New Roman" pitchFamily="18" charset="0"/>
              </a:rPr>
              <a:t>	</a:t>
            </a:r>
            <a:r>
              <a:rPr lang="en-US" sz="2400" b="1" dirty="0" smtClean="0">
                <a:cs typeface="Times New Roman" pitchFamily="18" charset="0"/>
              </a:rPr>
              <a:t>Worker</a:t>
            </a:r>
            <a:r>
              <a:rPr lang="en-US" sz="2400" dirty="0" smtClean="0">
                <a:cs typeface="Times New Roman" pitchFamily="18" charset="0"/>
              </a:rPr>
              <a:t>&amp; w = t1; </a:t>
            </a:r>
            <a:r>
              <a:rPr lang="en-US" sz="2400" dirty="0" smtClean="0">
                <a:solidFill>
                  <a:srgbClr val="33CC33"/>
                </a:solidFill>
                <a:cs typeface="Times New Roman" pitchFamily="18" charset="0"/>
              </a:rPr>
              <a:t>// w ref to t1</a:t>
            </a:r>
          </a:p>
          <a:p>
            <a:pPr algn="l" rtl="0">
              <a:lnSpc>
                <a:spcPct val="80000"/>
              </a:lnSpc>
              <a:buFont typeface="Georgia" pitchFamily="18" charset="0"/>
              <a:buNone/>
            </a:pPr>
            <a:r>
              <a:rPr lang="en-US" sz="2400" noProof="1" smtClean="0">
                <a:cs typeface="Times New Roman" pitchFamily="18" charset="0"/>
              </a:rPr>
              <a:t>	w.print();</a:t>
            </a:r>
            <a:r>
              <a:rPr lang="en-US" sz="2400" dirty="0" smtClean="0">
                <a:cs typeface="Times New Roman" pitchFamily="18" charset="0"/>
              </a:rPr>
              <a:t>		</a:t>
            </a:r>
            <a:r>
              <a:rPr lang="en-US" sz="2400" dirty="0" smtClean="0">
                <a:solidFill>
                  <a:srgbClr val="33CC33"/>
                </a:solidFill>
                <a:cs typeface="Times New Roman" pitchFamily="18" charset="0"/>
              </a:rPr>
              <a:t>// worker print</a:t>
            </a:r>
            <a:endParaRPr lang="en-US" sz="2400" noProof="1" smtClean="0">
              <a:solidFill>
                <a:srgbClr val="33CC33"/>
              </a:solidFill>
              <a:cs typeface="Times New Roman" pitchFamily="18" charset="0"/>
            </a:endParaRPr>
          </a:p>
          <a:p>
            <a:pPr algn="l" rtl="0">
              <a:lnSpc>
                <a:spcPct val="80000"/>
              </a:lnSpc>
              <a:buFont typeface="Georgia" pitchFamily="18" charset="0"/>
              <a:buNone/>
            </a:pPr>
            <a:r>
              <a:rPr lang="en-US" sz="2400" noProof="1" smtClean="0">
                <a:cs typeface="Times New Roman" pitchFamily="18" charset="0"/>
              </a:rPr>
              <a:t>	w = t2;</a:t>
            </a:r>
            <a:r>
              <a:rPr lang="en-US" sz="2400" dirty="0" smtClean="0">
                <a:cs typeface="Times New Roman" pitchFamily="18" charset="0"/>
              </a:rPr>
              <a:t>		</a:t>
            </a:r>
            <a:endParaRPr lang="en-US" sz="2400" dirty="0" smtClean="0">
              <a:solidFill>
                <a:srgbClr val="33CC33"/>
              </a:solidFill>
              <a:cs typeface="Times New Roman" pitchFamily="18" charset="0"/>
            </a:endParaRPr>
          </a:p>
          <a:p>
            <a:pPr algn="l" rtl="0">
              <a:lnSpc>
                <a:spcPct val="80000"/>
              </a:lnSpc>
              <a:buFont typeface="Georgia" pitchFamily="18" charset="0"/>
              <a:buNone/>
            </a:pPr>
            <a:r>
              <a:rPr lang="en-US" sz="2400" dirty="0" smtClean="0">
                <a:cs typeface="Times New Roman" pitchFamily="18" charset="0"/>
              </a:rPr>
              <a:t>		</a:t>
            </a:r>
            <a:endParaRPr lang="he-IL" sz="2400" dirty="0" smtClean="0"/>
          </a:p>
          <a:p>
            <a:pPr algn="l" rtl="0">
              <a:lnSpc>
                <a:spcPct val="80000"/>
              </a:lnSpc>
              <a:buFont typeface="Georgia" pitchFamily="18" charset="0"/>
              <a:buNone/>
            </a:pPr>
            <a:r>
              <a:rPr lang="he-IL" sz="2400" dirty="0" smtClean="0"/>
              <a:t>	</a:t>
            </a:r>
            <a:r>
              <a:rPr lang="en-US" sz="2400" dirty="0" smtClean="0">
                <a:solidFill>
                  <a:srgbClr val="0000FF"/>
                </a:solidFill>
                <a:cs typeface="Times New Roman" pitchFamily="18" charset="0"/>
              </a:rPr>
              <a:t>return</a:t>
            </a:r>
            <a:r>
              <a:rPr lang="en-US" sz="2400" dirty="0" smtClean="0">
                <a:cs typeface="Times New Roman" pitchFamily="18" charset="0"/>
              </a:rPr>
              <a:t> 0;</a:t>
            </a:r>
          </a:p>
          <a:p>
            <a:pPr algn="l" rtl="0">
              <a:lnSpc>
                <a:spcPct val="80000"/>
              </a:lnSpc>
              <a:buFont typeface="Georgia" pitchFamily="18" charset="0"/>
              <a:buNone/>
            </a:pPr>
            <a:r>
              <a:rPr lang="en-US" sz="2400" dirty="0" smtClean="0">
                <a:cs typeface="Times New Roman" pitchFamily="18" charset="0"/>
              </a:rPr>
              <a:t>}</a:t>
            </a:r>
            <a:endParaRPr lang="he-IL" sz="2400" dirty="0" smtClean="0"/>
          </a:p>
        </p:txBody>
      </p:sp>
      <p:grpSp>
        <p:nvGrpSpPr>
          <p:cNvPr id="27652" name="Group 5"/>
          <p:cNvGrpSpPr>
            <a:grpSpLocks/>
          </p:cNvGrpSpPr>
          <p:nvPr/>
        </p:nvGrpSpPr>
        <p:grpSpPr bwMode="auto">
          <a:xfrm>
            <a:off x="7380288" y="1196975"/>
            <a:ext cx="863600" cy="1150938"/>
            <a:chOff x="2336" y="2160"/>
            <a:chExt cx="771" cy="1043"/>
          </a:xfrm>
        </p:grpSpPr>
        <p:sp>
          <p:nvSpPr>
            <p:cNvPr id="27654" name="Rectangle 6"/>
            <p:cNvSpPr>
              <a:spLocks noChangeArrowheads="1"/>
            </p:cNvSpPr>
            <p:nvPr/>
          </p:nvSpPr>
          <p:spPr bwMode="auto">
            <a:xfrm>
              <a:off x="2381" y="2160"/>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27655" name="Line 7"/>
            <p:cNvSpPr>
              <a:spLocks noChangeShapeType="1"/>
            </p:cNvSpPr>
            <p:nvPr/>
          </p:nvSpPr>
          <p:spPr bwMode="auto">
            <a:xfrm flipV="1">
              <a:off x="2699" y="2432"/>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7656" name="Rectangle 8"/>
            <p:cNvSpPr>
              <a:spLocks noChangeArrowheads="1"/>
            </p:cNvSpPr>
            <p:nvPr/>
          </p:nvSpPr>
          <p:spPr bwMode="auto">
            <a:xfrm>
              <a:off x="2336" y="2976"/>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grpSp>
      <p:sp>
        <p:nvSpPr>
          <p:cNvPr id="10" name="TextBox 9"/>
          <p:cNvSpPr txBox="1"/>
          <p:nvPr/>
        </p:nvSpPr>
        <p:spPr>
          <a:xfrm>
            <a:off x="2915816" y="5085184"/>
            <a:ext cx="5832648" cy="830997"/>
          </a:xfrm>
          <a:prstGeom prst="rect">
            <a:avLst/>
          </a:prstGeom>
          <a:noFill/>
        </p:spPr>
        <p:txBody>
          <a:bodyPr wrap="square" rtlCol="0">
            <a:spAutoFit/>
          </a:bodyPr>
          <a:lstStyle/>
          <a:p>
            <a:pPr algn="l"/>
            <a:r>
              <a:rPr lang="en-US" sz="2400" dirty="0" smtClean="0">
                <a:solidFill>
                  <a:srgbClr val="33CC33"/>
                </a:solidFill>
                <a:latin typeface="+mn-lt"/>
                <a:cs typeface="Times New Roman" pitchFamily="18" charset="0"/>
              </a:rPr>
              <a:t>// Problem...  t1 = ‘</a:t>
            </a:r>
            <a:r>
              <a:rPr lang="en-US" sz="2400" dirty="0" smtClean="0">
                <a:solidFill>
                  <a:srgbClr val="33CC33"/>
                </a:solidFill>
              </a:rPr>
              <a:t>OOP, </a:t>
            </a:r>
            <a:r>
              <a:rPr lang="en-US" sz="2400" dirty="0" smtClean="0">
                <a:solidFill>
                  <a:srgbClr val="C00000"/>
                </a:solidFill>
              </a:rPr>
              <a:t>3, 2000, Beni</a:t>
            </a:r>
            <a:r>
              <a:rPr lang="en-US" sz="2400" dirty="0" smtClean="0">
                <a:solidFill>
                  <a:srgbClr val="33CC33"/>
                </a:solidFill>
                <a:latin typeface="+mn-lt"/>
                <a:cs typeface="Times New Roman" pitchFamily="18" charset="0"/>
              </a:rPr>
              <a:t>’</a:t>
            </a:r>
          </a:p>
          <a:p>
            <a:pPr algn="l"/>
            <a:r>
              <a:rPr lang="en-US" sz="2400" dirty="0" smtClean="0">
                <a:solidFill>
                  <a:srgbClr val="33CC33"/>
                </a:solidFill>
                <a:latin typeface="+mn-lt"/>
                <a:cs typeface="Times New Roman" pitchFamily="18" charset="0"/>
              </a:rPr>
              <a:t>// (worker part of t2 is copied into t1)</a:t>
            </a:r>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36</a:t>
            </a:fld>
            <a:endParaRPr lang="he-IL" dirty="0"/>
          </a:p>
        </p:txBody>
      </p:sp>
    </p:spTree>
    <p:extLst>
      <p:ext uri="{BB962C8B-B14F-4D97-AF65-F5344CB8AC3E}">
        <p14:creationId xmlns:p14="http://schemas.microsoft.com/office/powerpoint/2010/main" val="424197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rtl="0"/>
            <a:r>
              <a:rPr lang="en-US" dirty="0" smtClean="0">
                <a:cs typeface="Arial" pitchFamily="34" charset="0"/>
              </a:rPr>
              <a:t>Upcasting</a:t>
            </a:r>
          </a:p>
        </p:txBody>
      </p:sp>
      <p:sp>
        <p:nvSpPr>
          <p:cNvPr id="28675" name="Rectangle 3"/>
          <p:cNvSpPr>
            <a:spLocks noGrp="1"/>
          </p:cNvSpPr>
          <p:nvPr>
            <p:ph type="body" idx="1"/>
          </p:nvPr>
        </p:nvSpPr>
        <p:spPr>
          <a:xfrm>
            <a:off x="250825" y="2249488"/>
            <a:ext cx="4897438" cy="4324350"/>
          </a:xfrm>
        </p:spPr>
        <p:txBody>
          <a:bodyPr/>
          <a:lstStyle/>
          <a:p>
            <a:pPr algn="l" rtl="0">
              <a:lnSpc>
                <a:spcPct val="80000"/>
              </a:lnSpc>
              <a:buFont typeface="Georgia" pitchFamily="18" charset="0"/>
              <a:buNone/>
            </a:pPr>
            <a:r>
              <a:rPr lang="en-US" sz="1400" dirty="0" smtClean="0">
                <a:solidFill>
                  <a:srgbClr val="0000FF"/>
                </a:solidFill>
                <a:cs typeface="Times New Roman" pitchFamily="18" charset="0"/>
              </a:rPr>
              <a:t>int</a:t>
            </a:r>
            <a:r>
              <a:rPr lang="en-US" sz="1400" dirty="0" smtClean="0">
                <a:cs typeface="Times New Roman" pitchFamily="18" charset="0"/>
              </a:rPr>
              <a:t> main ()</a:t>
            </a:r>
          </a:p>
          <a:p>
            <a:pPr algn="l" rtl="0">
              <a:lnSpc>
                <a:spcPct val="80000"/>
              </a:lnSpc>
              <a:buFont typeface="Georgia" pitchFamily="18" charset="0"/>
              <a:buNone/>
            </a:pPr>
            <a:r>
              <a:rPr lang="en-US" sz="1400" dirty="0" smtClean="0">
                <a:cs typeface="Times New Roman" pitchFamily="18" charset="0"/>
              </a:rPr>
              <a:t>{</a:t>
            </a:r>
          </a:p>
          <a:p>
            <a:pPr algn="l" rtl="0">
              <a:lnSpc>
                <a:spcPct val="80000"/>
              </a:lnSpc>
              <a:buFont typeface="Georgia" pitchFamily="18" charset="0"/>
              <a:buNone/>
            </a:pPr>
            <a:r>
              <a:rPr lang="en-US" sz="1400" dirty="0" smtClean="0">
                <a:cs typeface="Times New Roman" pitchFamily="18" charset="0"/>
              </a:rPr>
              <a:t>	</a:t>
            </a:r>
            <a:r>
              <a:rPr lang="en-US" sz="1400" b="1" noProof="1" smtClean="0">
                <a:cs typeface="Times New Roman" pitchFamily="18" charset="0"/>
              </a:rPr>
              <a:t>Worker</a:t>
            </a:r>
            <a:r>
              <a:rPr lang="en-US" sz="1400" noProof="1" smtClean="0">
                <a:cs typeface="Times New Roman" pitchFamily="18" charset="0"/>
              </a:rPr>
              <a:t> w</a:t>
            </a:r>
            <a:r>
              <a:rPr lang="en-US" sz="1400" dirty="0" smtClean="0">
                <a:cs typeface="Times New Roman" pitchFamily="18" charset="0"/>
              </a:rPr>
              <a:t> </a:t>
            </a:r>
            <a:r>
              <a:rPr lang="en-US" sz="1400" noProof="1" smtClean="0">
                <a:latin typeface="Arial" pitchFamily="34" charset="0"/>
                <a:cs typeface="Arial" pitchFamily="34" charset="0"/>
              </a:rPr>
              <a:t>(1, 2000, </a:t>
            </a:r>
            <a:r>
              <a:rPr lang="en-US" sz="1400" noProof="1" smtClean="0">
                <a:solidFill>
                  <a:schemeClr val="hlink"/>
                </a:solidFill>
                <a:latin typeface="Arial" pitchFamily="34" charset="0"/>
                <a:cs typeface="Arial" pitchFamily="34" charset="0"/>
              </a:rPr>
              <a:t>"Nir"</a:t>
            </a:r>
            <a:r>
              <a:rPr lang="en-US" sz="1400" noProof="1" smtClean="0">
                <a:latin typeface="Arial" pitchFamily="34" charset="0"/>
                <a:cs typeface="Arial" pitchFamily="34" charset="0"/>
              </a:rPr>
              <a:t>);</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Teacher</a:t>
            </a:r>
            <a:r>
              <a:rPr lang="en-US" sz="1400" noProof="1" smtClean="0">
                <a:cs typeface="Times New Roman" pitchFamily="18" charset="0"/>
              </a:rPr>
              <a:t> t</a:t>
            </a:r>
            <a:r>
              <a:rPr lang="en-US" sz="1400" dirty="0" smtClean="0">
                <a:cs typeface="Times New Roman" pitchFamily="18" charset="0"/>
              </a:rPr>
              <a:t> </a:t>
            </a:r>
            <a:r>
              <a:rPr lang="en-US" sz="1400" noProof="1" smtClean="0">
                <a:latin typeface="Arial" pitchFamily="34" charset="0"/>
                <a:cs typeface="Arial" pitchFamily="34" charset="0"/>
              </a:rPr>
              <a:t>(</a:t>
            </a:r>
            <a:r>
              <a:rPr lang="en-US" sz="1400" noProof="1" smtClean="0">
                <a:solidFill>
                  <a:schemeClr val="hlink"/>
                </a:solidFill>
                <a:latin typeface="Arial" pitchFamily="34" charset="0"/>
                <a:cs typeface="Arial" pitchFamily="34" charset="0"/>
              </a:rPr>
              <a:t>"OOP"</a:t>
            </a:r>
            <a:r>
              <a:rPr lang="en-US" sz="1400" noProof="1" smtClean="0">
                <a:latin typeface="Arial" pitchFamily="34" charset="0"/>
                <a:cs typeface="Arial" pitchFamily="34" charset="0"/>
              </a:rPr>
              <a:t>, 3, 20000, </a:t>
            </a:r>
            <a:r>
              <a:rPr lang="en-US" sz="1400" noProof="1" smtClean="0">
                <a:solidFill>
                  <a:schemeClr val="hlink"/>
                </a:solidFill>
                <a:latin typeface="Arial" pitchFamily="34" charset="0"/>
                <a:cs typeface="Arial" pitchFamily="34" charset="0"/>
              </a:rPr>
              <a:t>"Ariel"</a:t>
            </a:r>
            <a:r>
              <a:rPr lang="en-US" sz="1400" noProof="1" smtClean="0">
                <a:latin typeface="Arial" pitchFamily="34" charset="0"/>
                <a:cs typeface="Arial" pitchFamily="34" charset="0"/>
              </a:rPr>
              <a:t>);</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TA</a:t>
            </a:r>
            <a:r>
              <a:rPr lang="en-US" sz="1400" noProof="1" smtClean="0">
                <a:cs typeface="Times New Roman" pitchFamily="18" charset="0"/>
              </a:rPr>
              <a:t> ta</a:t>
            </a:r>
            <a:r>
              <a:rPr lang="en-US" sz="1400" dirty="0" smtClean="0">
                <a:cs typeface="Times New Roman" pitchFamily="18" charset="0"/>
              </a:rPr>
              <a:t> </a:t>
            </a:r>
            <a:r>
              <a:rPr lang="en-US" sz="1400" noProof="1" smtClean="0">
                <a:cs typeface="Times New Roman" pitchFamily="18" charset="0"/>
              </a:rPr>
              <a:t> </a:t>
            </a:r>
            <a:r>
              <a:rPr lang="en-US" sz="1400" noProof="1" smtClean="0">
                <a:latin typeface="Arial" pitchFamily="34" charset="0"/>
                <a:cs typeface="Arial" pitchFamily="34" charset="0"/>
              </a:rPr>
              <a:t>(</a:t>
            </a:r>
            <a:r>
              <a:rPr lang="en-US" sz="1400" noProof="1" smtClean="0">
                <a:solidFill>
                  <a:schemeClr val="hlink"/>
                </a:solidFill>
                <a:latin typeface="Arial" pitchFamily="34" charset="0"/>
                <a:cs typeface="Arial" pitchFamily="34" charset="0"/>
              </a:rPr>
              <a:t>"Tomer"</a:t>
            </a:r>
            <a:r>
              <a:rPr lang="en-US" sz="1400" noProof="1" smtClean="0">
                <a:latin typeface="Arial" pitchFamily="34" charset="0"/>
                <a:cs typeface="Arial" pitchFamily="34" charset="0"/>
              </a:rPr>
              <a:t>, 8765432, 2,</a:t>
            </a:r>
            <a:r>
              <a:rPr lang="en-US" sz="1400" noProof="1" smtClean="0">
                <a:solidFill>
                  <a:schemeClr val="hlink"/>
                </a:solidFill>
                <a:latin typeface="Arial" pitchFamily="34" charset="0"/>
                <a:cs typeface="Arial" pitchFamily="34" charset="0"/>
              </a:rPr>
              <a:t> "OOP"</a:t>
            </a:r>
            <a:r>
              <a:rPr lang="en-US" sz="1400" noProof="1" smtClean="0">
                <a:latin typeface="Arial" pitchFamily="34" charset="0"/>
                <a:cs typeface="Arial" pitchFamily="34" charset="0"/>
              </a:rPr>
              <a:t>, 6, 1000, </a:t>
            </a:r>
            <a:r>
              <a:rPr lang="en-US" sz="1400" noProof="1" smtClean="0">
                <a:solidFill>
                  <a:schemeClr val="hlink"/>
                </a:solidFill>
                <a:latin typeface="Arial" pitchFamily="34" charset="0"/>
                <a:cs typeface="Arial" pitchFamily="34" charset="0"/>
              </a:rPr>
              <a:t>"Eyal"</a:t>
            </a:r>
            <a:r>
              <a:rPr lang="en-US" sz="1400" noProof="1" smtClean="0">
                <a:latin typeface="Arial" pitchFamily="34" charset="0"/>
                <a:cs typeface="Arial" pitchFamily="34" charset="0"/>
              </a:rPr>
              <a:t>);</a:t>
            </a:r>
          </a:p>
          <a:p>
            <a:pPr algn="l" rtl="0">
              <a:lnSpc>
                <a:spcPct val="80000"/>
              </a:lnSpc>
              <a:buFont typeface="Georgia" pitchFamily="18" charset="0"/>
              <a:buNone/>
            </a:pPr>
            <a:endParaRPr lang="en-US" sz="1400" noProof="1" smtClean="0">
              <a:cs typeface="Times New Roman" pitchFamily="18" charset="0"/>
            </a:endParaRPr>
          </a:p>
          <a:p>
            <a:pPr algn="l" rtl="0">
              <a:lnSpc>
                <a:spcPct val="80000"/>
              </a:lnSpc>
              <a:buFont typeface="Georgia" pitchFamily="18" charset="0"/>
              <a:buNone/>
            </a:pPr>
            <a:r>
              <a:rPr lang="en-US" sz="1400" noProof="1" smtClean="0">
                <a:solidFill>
                  <a:srgbClr val="33CC33"/>
                </a:solidFill>
                <a:cs typeface="Times New Roman" pitchFamily="18" charset="0"/>
              </a:rPr>
              <a:t>	// array of workers	</a:t>
            </a:r>
          </a:p>
          <a:p>
            <a:pPr algn="l" rtl="0">
              <a:lnSpc>
                <a:spcPct val="80000"/>
              </a:lnSpc>
              <a:buFont typeface="Georgia" pitchFamily="18" charset="0"/>
              <a:buNone/>
            </a:pPr>
            <a:r>
              <a:rPr lang="en-US" sz="1400" noProof="1" smtClean="0">
                <a:cs typeface="Times New Roman" pitchFamily="18" charset="0"/>
              </a:rPr>
              <a:t>	</a:t>
            </a:r>
            <a:r>
              <a:rPr lang="en-US" sz="1400" b="1" noProof="1" smtClean="0">
                <a:cs typeface="Times New Roman" pitchFamily="18" charset="0"/>
              </a:rPr>
              <a:t>Worker</a:t>
            </a:r>
            <a:r>
              <a:rPr lang="en-US" sz="1400" noProof="1" smtClean="0">
                <a:cs typeface="Times New Roman" pitchFamily="18" charset="0"/>
              </a:rPr>
              <a:t>* worker_arr[3];</a:t>
            </a:r>
            <a:endParaRPr lang="he-IL" sz="1400" noProof="1" smtClean="0"/>
          </a:p>
          <a:p>
            <a:pPr algn="l" rtl="0">
              <a:lnSpc>
                <a:spcPct val="80000"/>
              </a:lnSpc>
              <a:buFont typeface="Georgia" pitchFamily="18" charset="0"/>
              <a:buNone/>
            </a:pPr>
            <a:r>
              <a:rPr lang="en-US" sz="1400" noProof="1" smtClean="0">
                <a:cs typeface="Times New Roman" pitchFamily="18" charset="0"/>
              </a:rPr>
              <a:t>	worker_arr[0] = &amp;w;</a:t>
            </a:r>
          </a:p>
          <a:p>
            <a:pPr algn="l" rtl="0">
              <a:lnSpc>
                <a:spcPct val="80000"/>
              </a:lnSpc>
              <a:buFont typeface="Georgia" pitchFamily="18" charset="0"/>
              <a:buNone/>
            </a:pPr>
            <a:r>
              <a:rPr lang="en-US" sz="1400" noProof="1" smtClean="0">
                <a:cs typeface="Times New Roman" pitchFamily="18" charset="0"/>
              </a:rPr>
              <a:t>	worker_arr[</a:t>
            </a:r>
            <a:r>
              <a:rPr lang="he-IL" sz="1400" dirty="0" smtClean="0"/>
              <a:t>1</a:t>
            </a:r>
            <a:r>
              <a:rPr lang="en-US" sz="1400" noProof="1" smtClean="0">
                <a:cs typeface="Times New Roman" pitchFamily="18" charset="0"/>
              </a:rPr>
              <a:t>] = &amp;t;</a:t>
            </a:r>
          </a:p>
          <a:p>
            <a:pPr algn="l" rtl="0">
              <a:lnSpc>
                <a:spcPct val="80000"/>
              </a:lnSpc>
              <a:buFont typeface="Georgia" pitchFamily="18" charset="0"/>
              <a:buNone/>
            </a:pPr>
            <a:r>
              <a:rPr lang="en-US" sz="1400" noProof="1" smtClean="0">
                <a:cs typeface="Times New Roman" pitchFamily="18" charset="0"/>
              </a:rPr>
              <a:t>	worker_arr</a:t>
            </a:r>
            <a:r>
              <a:rPr lang="he-IL" sz="1400" dirty="0" smtClean="0"/>
              <a:t>2]</a:t>
            </a:r>
            <a:r>
              <a:rPr lang="en-US" sz="1400" noProof="1" smtClean="0">
                <a:cs typeface="Times New Roman" pitchFamily="18" charset="0"/>
              </a:rPr>
              <a:t>] = &amp;t</a:t>
            </a:r>
            <a:r>
              <a:rPr lang="en-US" sz="1400" dirty="0" smtClean="0">
                <a:cs typeface="Times New Roman" pitchFamily="18" charset="0"/>
              </a:rPr>
              <a:t>a</a:t>
            </a:r>
            <a:r>
              <a:rPr lang="en-US" sz="1400" noProof="1" smtClean="0">
                <a:cs typeface="Times New Roman" pitchFamily="18" charset="0"/>
              </a:rPr>
              <a:t>;</a:t>
            </a:r>
          </a:p>
          <a:p>
            <a:pPr algn="l" rtl="0">
              <a:lnSpc>
                <a:spcPct val="80000"/>
              </a:lnSpc>
            </a:pPr>
            <a:endParaRPr lang="en-US" sz="1400" noProof="1" smtClean="0">
              <a:cs typeface="Times New Roman" pitchFamily="18" charset="0"/>
            </a:endParaRPr>
          </a:p>
          <a:p>
            <a:pPr algn="l" rtl="0">
              <a:lnSpc>
                <a:spcPct val="80000"/>
              </a:lnSpc>
              <a:buFont typeface="Georgia" pitchFamily="18" charset="0"/>
              <a:buNone/>
            </a:pP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a:t>
            </a:r>
            <a:r>
              <a:rPr lang="en-US" sz="1400" noProof="1" smtClean="0">
                <a:solidFill>
                  <a:srgbClr val="0000FF"/>
                </a:solidFill>
                <a:cs typeface="Times New Roman" pitchFamily="18" charset="0"/>
              </a:rPr>
              <a:t>for</a:t>
            </a:r>
            <a:r>
              <a:rPr lang="en-US" sz="1400" noProof="1" smtClean="0">
                <a:cs typeface="Times New Roman" pitchFamily="18" charset="0"/>
              </a:rPr>
              <a:t> (</a:t>
            </a:r>
            <a:r>
              <a:rPr lang="en-US" sz="1400" noProof="1" smtClean="0">
                <a:solidFill>
                  <a:srgbClr val="0000FF"/>
                </a:solidFill>
                <a:cs typeface="Times New Roman" pitchFamily="18" charset="0"/>
              </a:rPr>
              <a:t>int</a:t>
            </a:r>
            <a:r>
              <a:rPr lang="en-US" sz="1400" noProof="1" smtClean="0">
                <a:cs typeface="Times New Roman" pitchFamily="18" charset="0"/>
              </a:rPr>
              <a:t> i=0; i&lt;</a:t>
            </a:r>
            <a:r>
              <a:rPr lang="en-US" sz="1400" dirty="0" smtClean="0">
                <a:cs typeface="Times New Roman" pitchFamily="18" charset="0"/>
              </a:rPr>
              <a:t>3</a:t>
            </a:r>
            <a:r>
              <a:rPr lang="en-US" sz="1400" noProof="1" smtClean="0">
                <a:cs typeface="Times New Roman" pitchFamily="18" charset="0"/>
              </a:rPr>
              <a:t>; i++)</a:t>
            </a:r>
          </a:p>
          <a:p>
            <a:pPr algn="l" rtl="0">
              <a:lnSpc>
                <a:spcPct val="80000"/>
              </a:lnSpc>
              <a:buFont typeface="Georgia" pitchFamily="18" charset="0"/>
              <a:buNone/>
            </a:pPr>
            <a:r>
              <a:rPr lang="en-US" sz="1400" noProof="1" smtClean="0">
                <a:cs typeface="Times New Roman" pitchFamily="18" charset="0"/>
              </a:rPr>
              <a:t>	{</a:t>
            </a:r>
          </a:p>
          <a:p>
            <a:pPr algn="l" rtl="0">
              <a:lnSpc>
                <a:spcPct val="80000"/>
              </a:lnSpc>
              <a:buFont typeface="Georgia" pitchFamily="18" charset="0"/>
              <a:buNone/>
            </a:pPr>
            <a:r>
              <a:rPr lang="en-US" sz="1400" noProof="1" smtClean="0">
                <a:cs typeface="Times New Roman" pitchFamily="18" charset="0"/>
              </a:rPr>
              <a:t>	         worker_arr[i]-&gt;print();</a:t>
            </a:r>
          </a:p>
          <a:p>
            <a:pPr algn="l" rtl="0">
              <a:lnSpc>
                <a:spcPct val="80000"/>
              </a:lnSpc>
              <a:buFont typeface="Georgia" pitchFamily="18" charset="0"/>
              <a:buNone/>
            </a:pPr>
            <a:r>
              <a:rPr lang="en-US" sz="1400" noProof="1" smtClean="0">
                <a:cs typeface="Times New Roman" pitchFamily="18" charset="0"/>
              </a:rPr>
              <a:t>	}</a:t>
            </a:r>
            <a:endParaRPr lang="he-IL" sz="1400" dirty="0" smtClean="0"/>
          </a:p>
          <a:p>
            <a:pPr algn="l" rtl="0">
              <a:lnSpc>
                <a:spcPct val="80000"/>
              </a:lnSpc>
              <a:buFont typeface="Georgia" pitchFamily="18" charset="0"/>
              <a:buNone/>
            </a:pPr>
            <a:r>
              <a:rPr lang="he-IL" sz="1400" dirty="0" smtClean="0"/>
              <a:t>	</a:t>
            </a:r>
            <a:r>
              <a:rPr lang="en-US" sz="1400" dirty="0" smtClean="0">
                <a:solidFill>
                  <a:srgbClr val="0000FF"/>
                </a:solidFill>
                <a:cs typeface="Times New Roman" pitchFamily="18" charset="0"/>
              </a:rPr>
              <a:t>return</a:t>
            </a:r>
            <a:r>
              <a:rPr lang="en-US" sz="1400" dirty="0" smtClean="0">
                <a:cs typeface="Times New Roman" pitchFamily="18" charset="0"/>
              </a:rPr>
              <a:t> 0;</a:t>
            </a:r>
          </a:p>
          <a:p>
            <a:pPr algn="l" rtl="0">
              <a:lnSpc>
                <a:spcPct val="80000"/>
              </a:lnSpc>
              <a:buFont typeface="Georgia" pitchFamily="18" charset="0"/>
              <a:buNone/>
            </a:pPr>
            <a:r>
              <a:rPr lang="en-US" sz="1400" dirty="0" smtClean="0">
                <a:cs typeface="Times New Roman" pitchFamily="18" charset="0"/>
              </a:rPr>
              <a:t>}</a:t>
            </a:r>
            <a:endParaRPr lang="he-IL" sz="1400" dirty="0" smtClean="0"/>
          </a:p>
        </p:txBody>
      </p:sp>
      <p:sp>
        <p:nvSpPr>
          <p:cNvPr id="90120" name="Text Box 8"/>
          <p:cNvSpPr txBox="1">
            <a:spLocks noChangeArrowheads="1"/>
          </p:cNvSpPr>
          <p:nvPr/>
        </p:nvSpPr>
        <p:spPr bwMode="auto">
          <a:xfrm>
            <a:off x="6372225" y="4797425"/>
            <a:ext cx="1871663" cy="1624013"/>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r" eaLnBrk="1" hangingPunct="1">
              <a:spcBef>
                <a:spcPct val="50000"/>
              </a:spcBef>
            </a:pPr>
            <a:r>
              <a:rPr lang="he-IL" dirty="0"/>
              <a:t>פלט:</a:t>
            </a:r>
            <a:endParaRPr lang="en-US" dirty="0"/>
          </a:p>
          <a:p>
            <a:pPr algn="l" rtl="0" eaLnBrk="1" hangingPunct="1">
              <a:spcBef>
                <a:spcPct val="50000"/>
              </a:spcBef>
            </a:pPr>
            <a:r>
              <a:rPr lang="en-US" dirty="0"/>
              <a:t>Worker Print</a:t>
            </a:r>
          </a:p>
          <a:p>
            <a:pPr algn="l" rtl="0" eaLnBrk="1" hangingPunct="1">
              <a:spcBef>
                <a:spcPct val="50000"/>
              </a:spcBef>
            </a:pPr>
            <a:r>
              <a:rPr lang="en-US" dirty="0"/>
              <a:t>Worker Print</a:t>
            </a:r>
          </a:p>
          <a:p>
            <a:pPr algn="l" rtl="0" eaLnBrk="1" hangingPunct="1">
              <a:spcBef>
                <a:spcPct val="50000"/>
              </a:spcBef>
            </a:pPr>
            <a:r>
              <a:rPr lang="en-US" dirty="0"/>
              <a:t>Worker Print</a:t>
            </a:r>
          </a:p>
        </p:txBody>
      </p:sp>
      <p:sp>
        <p:nvSpPr>
          <p:cNvPr id="28677" name="Rectangle 10"/>
          <p:cNvSpPr>
            <a:spLocks/>
          </p:cNvSpPr>
          <p:nvPr/>
        </p:nvSpPr>
        <p:spPr bwMode="auto">
          <a:xfrm>
            <a:off x="250825"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5125" indent="-255588" algn="r" eaLnBrk="0" hangingPunct="0">
              <a:spcBef>
                <a:spcPts val="300"/>
              </a:spcBef>
              <a:buClr>
                <a:srgbClr val="A04DA3"/>
              </a:buClr>
              <a:buFont typeface="Georgia" pitchFamily="18" charset="0"/>
              <a:buChar char="•"/>
            </a:pPr>
            <a:endParaRPr lang="he-IL" sz="2000" dirty="0">
              <a:cs typeface="Times New Roman" pitchFamily="18" charset="0"/>
            </a:endParaRPr>
          </a:p>
          <a:p>
            <a:pPr marL="365125" indent="-255588" algn="r" eaLnBrk="0" hangingPunct="0">
              <a:spcBef>
                <a:spcPts val="300"/>
              </a:spcBef>
              <a:buClr>
                <a:srgbClr val="A04DA3"/>
              </a:buClr>
              <a:buFont typeface="Georgia" pitchFamily="18" charset="0"/>
              <a:buChar char="•"/>
            </a:pPr>
            <a:endParaRPr lang="he-IL" sz="2000" dirty="0">
              <a:cs typeface="Times New Roman" pitchFamily="18" charset="0"/>
            </a:endParaRPr>
          </a:p>
          <a:p>
            <a:pPr marL="365125" indent="-255588" algn="r" eaLnBrk="0" hangingPunct="0">
              <a:spcBef>
                <a:spcPts val="300"/>
              </a:spcBef>
              <a:buClr>
                <a:srgbClr val="A04DA3"/>
              </a:buClr>
              <a:buFont typeface="Georgia" pitchFamily="18" charset="0"/>
              <a:buChar char="•"/>
            </a:pPr>
            <a:r>
              <a:rPr lang="he-IL" sz="2000" dirty="0">
                <a:cs typeface="Times New Roman" pitchFamily="18" charset="0"/>
              </a:rPr>
              <a:t>מכיוון שכל </a:t>
            </a:r>
            <a:r>
              <a:rPr lang="en-US" sz="2000" dirty="0">
                <a:cs typeface="Times New Roman" pitchFamily="18" charset="0"/>
              </a:rPr>
              <a:t>Teacher</a:t>
            </a:r>
            <a:r>
              <a:rPr lang="he-IL" sz="2000" dirty="0">
                <a:cs typeface="Times New Roman" pitchFamily="18" charset="0"/>
              </a:rPr>
              <a:t>/ </a:t>
            </a:r>
            <a:r>
              <a:rPr lang="en-US" sz="2000" dirty="0">
                <a:cs typeface="Times New Roman" pitchFamily="18" charset="0"/>
              </a:rPr>
              <a:t>TA</a:t>
            </a:r>
            <a:r>
              <a:rPr lang="he-IL" sz="2000" dirty="0">
                <a:cs typeface="Times New Roman" pitchFamily="18" charset="0"/>
              </a:rPr>
              <a:t> </a:t>
            </a:r>
          </a:p>
          <a:p>
            <a:pPr marL="365125" indent="-255588" algn="r" eaLnBrk="0" hangingPunct="0">
              <a:spcBef>
                <a:spcPts val="300"/>
              </a:spcBef>
              <a:buClr>
                <a:srgbClr val="A04DA3"/>
              </a:buClr>
              <a:buFont typeface="Georgia" pitchFamily="18" charset="0"/>
              <a:buNone/>
            </a:pPr>
            <a:r>
              <a:rPr lang="he-IL" sz="2000" dirty="0">
                <a:cs typeface="Times New Roman" pitchFamily="18" charset="0"/>
              </a:rPr>
              <a:t>	הוא  </a:t>
            </a:r>
            <a:r>
              <a:rPr lang="en-US" sz="2000" dirty="0">
                <a:cs typeface="Times New Roman" pitchFamily="18" charset="0"/>
              </a:rPr>
              <a:t>Worker</a:t>
            </a:r>
            <a:r>
              <a:rPr lang="he-IL" sz="2000" dirty="0">
                <a:cs typeface="Times New Roman" pitchFamily="18" charset="0"/>
              </a:rPr>
              <a:t> נוכל לבנות מערך </a:t>
            </a:r>
          </a:p>
          <a:p>
            <a:pPr marL="365125" indent="-255588" algn="r" eaLnBrk="0" hangingPunct="0">
              <a:spcBef>
                <a:spcPts val="300"/>
              </a:spcBef>
              <a:buClr>
                <a:srgbClr val="A04DA3"/>
              </a:buClr>
              <a:buFont typeface="Georgia" pitchFamily="18" charset="0"/>
              <a:buNone/>
            </a:pPr>
            <a:r>
              <a:rPr lang="he-IL" sz="2000" dirty="0">
                <a:cs typeface="Times New Roman" pitchFamily="18" charset="0"/>
              </a:rPr>
              <a:t>	של עובדים שיכיל </a:t>
            </a:r>
            <a:r>
              <a:rPr lang="en-US" sz="2000" dirty="0">
                <a:cs typeface="Times New Roman" pitchFamily="18" charset="0"/>
              </a:rPr>
              <a:t>Workers,</a:t>
            </a:r>
          </a:p>
          <a:p>
            <a:pPr marL="365125" indent="-255588" algn="r" eaLnBrk="0" hangingPunct="0">
              <a:spcBef>
                <a:spcPts val="300"/>
              </a:spcBef>
              <a:buClr>
                <a:srgbClr val="A04DA3"/>
              </a:buClr>
              <a:buFont typeface="Georgia" pitchFamily="18" charset="0"/>
              <a:buNone/>
            </a:pPr>
            <a:r>
              <a:rPr lang="en-US" sz="2000" dirty="0">
                <a:cs typeface="Times New Roman" pitchFamily="18" charset="0"/>
              </a:rPr>
              <a:t>	Teachers, TAs</a:t>
            </a:r>
            <a:r>
              <a:rPr lang="he-IL" sz="2000" dirty="0">
                <a:cs typeface="Times New Roman" pitchFamily="18" charset="0"/>
              </a:rPr>
              <a:t>:</a:t>
            </a:r>
          </a:p>
        </p:txBody>
      </p:sp>
      <p:grpSp>
        <p:nvGrpSpPr>
          <p:cNvPr id="28678" name="Group 11"/>
          <p:cNvGrpSpPr>
            <a:grpSpLocks/>
          </p:cNvGrpSpPr>
          <p:nvPr/>
        </p:nvGrpSpPr>
        <p:grpSpPr bwMode="auto">
          <a:xfrm>
            <a:off x="6084888" y="765175"/>
            <a:ext cx="2157412" cy="1800225"/>
            <a:chOff x="1975" y="2068"/>
            <a:chExt cx="1994" cy="1906"/>
          </a:xfrm>
        </p:grpSpPr>
        <p:sp>
          <p:nvSpPr>
            <p:cNvPr id="28680" name="Rectangle 12"/>
            <p:cNvSpPr>
              <a:spLocks noChangeArrowheads="1"/>
            </p:cNvSpPr>
            <p:nvPr/>
          </p:nvSpPr>
          <p:spPr bwMode="auto">
            <a:xfrm>
              <a:off x="2020" y="2068"/>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Worker</a:t>
              </a:r>
            </a:p>
          </p:txBody>
        </p:sp>
        <p:sp>
          <p:nvSpPr>
            <p:cNvPr id="28681" name="Line 13"/>
            <p:cNvSpPr>
              <a:spLocks noChangeShapeType="1"/>
            </p:cNvSpPr>
            <p:nvPr/>
          </p:nvSpPr>
          <p:spPr bwMode="auto">
            <a:xfrm flipV="1">
              <a:off x="2338" y="2340"/>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8682" name="Rectangle 14"/>
            <p:cNvSpPr>
              <a:spLocks noChangeArrowheads="1"/>
            </p:cNvSpPr>
            <p:nvPr/>
          </p:nvSpPr>
          <p:spPr bwMode="auto">
            <a:xfrm>
              <a:off x="1975" y="2884"/>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Teacher</a:t>
              </a:r>
            </a:p>
          </p:txBody>
        </p:sp>
        <p:sp>
          <p:nvSpPr>
            <p:cNvPr id="28683" name="Rectangle 15"/>
            <p:cNvSpPr>
              <a:spLocks noChangeArrowheads="1"/>
            </p:cNvSpPr>
            <p:nvPr/>
          </p:nvSpPr>
          <p:spPr bwMode="auto">
            <a:xfrm>
              <a:off x="3289" y="2931"/>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sz="1200" b="1" dirty="0"/>
                <a:t>Student</a:t>
              </a:r>
            </a:p>
          </p:txBody>
        </p:sp>
        <p:sp>
          <p:nvSpPr>
            <p:cNvPr id="28684" name="Line 16"/>
            <p:cNvSpPr>
              <a:spLocks noChangeShapeType="1"/>
            </p:cNvSpPr>
            <p:nvPr/>
          </p:nvSpPr>
          <p:spPr bwMode="auto">
            <a:xfrm flipV="1">
              <a:off x="3063" y="3203"/>
              <a:ext cx="544" cy="453"/>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28685" name="Rectangle 17"/>
            <p:cNvSpPr>
              <a:spLocks noChangeArrowheads="1"/>
            </p:cNvSpPr>
            <p:nvPr/>
          </p:nvSpPr>
          <p:spPr bwMode="auto">
            <a:xfrm>
              <a:off x="2699" y="3747"/>
              <a:ext cx="409" cy="227"/>
            </a:xfrm>
            <a:prstGeom prst="rect">
              <a:avLst/>
            </a:prstGeom>
            <a:solidFill>
              <a:srgbClr val="00FF99"/>
            </a:solidFill>
            <a:ln w="19050" algn="ctr">
              <a:solidFill>
                <a:srgbClr val="3B3B64"/>
              </a:solidFill>
              <a:miter lim="800000"/>
              <a:headEnd/>
              <a:tailEnd/>
            </a:ln>
          </p:spPr>
          <p:txBody>
            <a:bodyPr wrap="none" anchor="ctr"/>
            <a:lstStyle/>
            <a:p>
              <a:pPr algn="ctr"/>
              <a:r>
                <a:rPr lang="en-US" sz="1200" b="1" dirty="0"/>
                <a:t>TA</a:t>
              </a:r>
            </a:p>
          </p:txBody>
        </p:sp>
        <p:sp>
          <p:nvSpPr>
            <p:cNvPr id="28686" name="Line 18"/>
            <p:cNvSpPr>
              <a:spLocks noChangeShapeType="1"/>
            </p:cNvSpPr>
            <p:nvPr/>
          </p:nvSpPr>
          <p:spPr bwMode="auto">
            <a:xfrm flipH="1" flipV="1">
              <a:off x="2428" y="3157"/>
              <a:ext cx="318"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grpSp>
      <p:sp>
        <p:nvSpPr>
          <p:cNvPr id="90131" name="AutoShape 19"/>
          <p:cNvSpPr>
            <a:spLocks noChangeArrowheads="1"/>
          </p:cNvSpPr>
          <p:nvPr/>
        </p:nvSpPr>
        <p:spPr bwMode="auto">
          <a:xfrm>
            <a:off x="3419475" y="4292600"/>
            <a:ext cx="2374900" cy="1800225"/>
          </a:xfrm>
          <a:prstGeom prst="foldedCorner">
            <a:avLst>
              <a:gd name="adj" fmla="val 12500"/>
            </a:avLst>
          </a:prstGeom>
          <a:solidFill>
            <a:srgbClr val="FF66CC"/>
          </a:solidFill>
          <a:ln w="19050">
            <a:solidFill>
              <a:srgbClr val="3B3B64"/>
            </a:solidFill>
            <a:round/>
            <a:headEnd/>
            <a:tailEnd/>
          </a:ln>
        </p:spPr>
        <p:txBody>
          <a:bodyPr wrap="none" anchor="ctr"/>
          <a:lstStyle/>
          <a:p>
            <a:r>
              <a:rPr lang="he-IL" b="1" dirty="0"/>
              <a:t>ומה אם היינו רוצים </a:t>
            </a:r>
          </a:p>
          <a:p>
            <a:r>
              <a:rPr lang="he-IL" b="1" dirty="0"/>
              <a:t>לקרוא לפונקציות </a:t>
            </a:r>
            <a:r>
              <a:rPr lang="en-US" b="1" dirty="0"/>
              <a:t>print</a:t>
            </a:r>
            <a:r>
              <a:rPr lang="he-IL" b="1" dirty="0"/>
              <a:t> </a:t>
            </a:r>
          </a:p>
          <a:p>
            <a:r>
              <a:rPr lang="he-IL" b="1" dirty="0"/>
              <a:t>של כל הבנים ולא רק </a:t>
            </a:r>
          </a:p>
          <a:p>
            <a:r>
              <a:rPr lang="he-IL" b="1" dirty="0"/>
              <a:t>לפונקציה של האבא?</a:t>
            </a:r>
            <a:endParaRPr lang="en-US" b="1" dirty="0"/>
          </a:p>
        </p:txBody>
      </p:sp>
      <p:sp>
        <p:nvSpPr>
          <p:cNvPr id="4" name="מציין מיקום של מספר שקופית 3"/>
          <p:cNvSpPr>
            <a:spLocks noGrp="1"/>
          </p:cNvSpPr>
          <p:nvPr>
            <p:ph type="sldNum" sz="quarter" idx="12"/>
          </p:nvPr>
        </p:nvSpPr>
        <p:spPr/>
        <p:txBody>
          <a:bodyPr/>
          <a:lstStyle/>
          <a:p>
            <a:pPr>
              <a:defRPr/>
            </a:pPr>
            <a:r>
              <a:rPr lang="en-US" smtClean="0"/>
              <a:t>/37</a:t>
            </a:r>
            <a:fld id="{E29086F5-2D1D-4873-8CEE-EAC3DBCEF349}" type="slidenum">
              <a:rPr lang="he-IL" smtClean="0"/>
              <a:pPr>
                <a:defRPr/>
              </a:pPr>
              <a:t>37</a:t>
            </a:fld>
            <a:endParaRPr lang="he-IL" dirty="0"/>
          </a:p>
        </p:txBody>
      </p:sp>
    </p:spTree>
    <p:extLst>
      <p:ext uri="{BB962C8B-B14F-4D97-AF65-F5344CB8AC3E}">
        <p14:creationId xmlns:p14="http://schemas.microsoft.com/office/powerpoint/2010/main" val="4078997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2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012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012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l="6959" t="130"/>
          <a:stretch/>
        </p:blipFill>
        <p:spPr bwMode="auto">
          <a:xfrm>
            <a:off x="6667698" y="548680"/>
            <a:ext cx="2152774"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כותרת 1"/>
          <p:cNvSpPr>
            <a:spLocks noGrp="1"/>
          </p:cNvSpPr>
          <p:nvPr>
            <p:ph type="title"/>
          </p:nvPr>
        </p:nvSpPr>
        <p:spPr>
          <a:xfrm>
            <a:off x="457200" y="548680"/>
            <a:ext cx="8229600" cy="1066800"/>
          </a:xfrm>
        </p:spPr>
        <p:txBody>
          <a:bodyPr/>
          <a:lstStyle/>
          <a:p>
            <a:r>
              <a:rPr lang="en-US" dirty="0">
                <a:cs typeface="Arial" pitchFamily="34" charset="0"/>
              </a:rPr>
              <a:t>Inheritance</a:t>
            </a:r>
            <a:endParaRPr lang="he-IL" dirty="0"/>
          </a:p>
        </p:txBody>
      </p:sp>
      <p:sp>
        <p:nvSpPr>
          <p:cNvPr id="4" name="מלבן 3"/>
          <p:cNvSpPr/>
          <p:nvPr/>
        </p:nvSpPr>
        <p:spPr>
          <a:xfrm>
            <a:off x="35821" y="1826815"/>
            <a:ext cx="4248147" cy="4770537"/>
          </a:xfrm>
          <a:prstGeom prst="rect">
            <a:avLst/>
          </a:prstGeom>
        </p:spPr>
        <p:txBody>
          <a:bodyPr wrap="square">
            <a:spAutoFit/>
          </a:bodyPr>
          <a:lstStyle/>
          <a:p>
            <a:pPr algn="l" rtl="0"/>
            <a:r>
              <a:rPr lang="en-US" sz="1600" dirty="0"/>
              <a:t>#include &lt;iostream</a:t>
            </a:r>
            <a:r>
              <a:rPr lang="en-US" sz="1600" dirty="0" smtClean="0"/>
              <a:t>&gt;</a:t>
            </a:r>
          </a:p>
          <a:p>
            <a:pPr algn="l" rtl="0"/>
            <a:r>
              <a:rPr lang="en-US" sz="1600" dirty="0" smtClean="0"/>
              <a:t>using </a:t>
            </a:r>
            <a:r>
              <a:rPr lang="en-US" sz="1600" dirty="0"/>
              <a:t>namespace std</a:t>
            </a:r>
            <a:r>
              <a:rPr lang="en-US" sz="1600" dirty="0" smtClean="0"/>
              <a:t>;</a:t>
            </a:r>
          </a:p>
          <a:p>
            <a:pPr algn="l" rtl="0"/>
            <a:endParaRPr lang="en-US" sz="1600" dirty="0"/>
          </a:p>
          <a:p>
            <a:pPr algn="l" rtl="0"/>
            <a:r>
              <a:rPr lang="en-US" sz="1600" dirty="0" smtClean="0"/>
              <a:t>class </a:t>
            </a:r>
            <a:r>
              <a:rPr lang="en-US" sz="1600" dirty="0"/>
              <a:t>Point </a:t>
            </a:r>
            <a:r>
              <a:rPr lang="en-US" sz="1600" dirty="0" smtClean="0"/>
              <a:t>{</a:t>
            </a:r>
          </a:p>
          <a:p>
            <a:pPr algn="l" rtl="0"/>
            <a:r>
              <a:rPr lang="en-US" sz="1600" dirty="0" smtClean="0"/>
              <a:t>        int </a:t>
            </a:r>
            <a:r>
              <a:rPr lang="en-US" sz="1600" dirty="0"/>
              <a:t>m_x</a:t>
            </a:r>
            <a:r>
              <a:rPr lang="en-US" sz="1600" dirty="0" smtClean="0"/>
              <a:t>;</a:t>
            </a:r>
          </a:p>
          <a:p>
            <a:pPr algn="l" rtl="0"/>
            <a:r>
              <a:rPr lang="en-US" sz="1600" dirty="0" smtClean="0"/>
              <a:t>        int </a:t>
            </a:r>
            <a:r>
              <a:rPr lang="en-US" sz="1600" dirty="0"/>
              <a:t>m_y</a:t>
            </a:r>
            <a:r>
              <a:rPr lang="en-US" sz="1600" dirty="0" smtClean="0"/>
              <a:t>;</a:t>
            </a:r>
          </a:p>
          <a:p>
            <a:pPr algn="l" rtl="0"/>
            <a:r>
              <a:rPr lang="en-US" sz="1600" dirty="0" smtClean="0"/>
              <a:t>    public:</a:t>
            </a:r>
          </a:p>
          <a:p>
            <a:pPr algn="l" rtl="0"/>
            <a:r>
              <a:rPr lang="en-US" sz="1600" dirty="0"/>
              <a:t> </a:t>
            </a:r>
            <a:r>
              <a:rPr lang="en-US" sz="1600" dirty="0" smtClean="0"/>
              <a:t>       Point(const </a:t>
            </a:r>
            <a:r>
              <a:rPr lang="en-US" sz="1600" dirty="0"/>
              <a:t>int&amp; x=0, const int&amp; y=0</a:t>
            </a:r>
            <a:r>
              <a:rPr lang="en-US" sz="1600" dirty="0" smtClean="0"/>
              <a:t>)</a:t>
            </a:r>
            <a:br>
              <a:rPr lang="en-US" sz="1600" dirty="0" smtClean="0"/>
            </a:br>
            <a:r>
              <a:rPr lang="en-US" sz="1600" dirty="0" smtClean="0"/>
              <a:t>            :</a:t>
            </a:r>
            <a:r>
              <a:rPr lang="en-US" sz="1600" dirty="0"/>
              <a:t>m_x(x), m_y(y</a:t>
            </a:r>
            <a:r>
              <a:rPr lang="en-US" sz="1600" dirty="0" smtClean="0"/>
              <a:t>){}</a:t>
            </a:r>
          </a:p>
          <a:p>
            <a:pPr algn="l" rtl="0"/>
            <a:r>
              <a:rPr lang="en-US" sz="1600" dirty="0"/>
              <a:t> </a:t>
            </a:r>
            <a:r>
              <a:rPr lang="en-US" sz="1600" dirty="0" smtClean="0"/>
              <a:t>       const </a:t>
            </a:r>
            <a:r>
              <a:rPr lang="en-US" sz="1600" dirty="0"/>
              <a:t>int getX() </a:t>
            </a:r>
            <a:r>
              <a:rPr lang="en-US" sz="1600" dirty="0" smtClean="0"/>
              <a:t>const {</a:t>
            </a:r>
            <a:r>
              <a:rPr lang="en-US" sz="1600" dirty="0"/>
              <a:t>return m_x</a:t>
            </a:r>
            <a:r>
              <a:rPr lang="en-US" sz="1600" dirty="0" smtClean="0"/>
              <a:t>;}</a:t>
            </a:r>
          </a:p>
          <a:p>
            <a:pPr algn="l" rtl="0"/>
            <a:r>
              <a:rPr lang="en-US" sz="1600" dirty="0" smtClean="0"/>
              <a:t>        const </a:t>
            </a:r>
            <a:r>
              <a:rPr lang="en-US" sz="1600" dirty="0"/>
              <a:t>int getY() const {return m_y</a:t>
            </a:r>
            <a:r>
              <a:rPr lang="en-US" sz="1600" dirty="0" smtClean="0"/>
              <a:t>;}</a:t>
            </a:r>
          </a:p>
          <a:p>
            <a:pPr algn="l" rtl="0"/>
            <a:r>
              <a:rPr lang="en-US" sz="1600" dirty="0"/>
              <a:t> </a:t>
            </a:r>
            <a:r>
              <a:rPr lang="en-US" sz="1600" dirty="0" smtClean="0"/>
              <a:t>       void </a:t>
            </a:r>
            <a:r>
              <a:rPr lang="en-US" sz="1600" dirty="0"/>
              <a:t>moveTo(const int&amp; x, const int&amp; y) </a:t>
            </a:r>
            <a:endParaRPr lang="en-US" sz="1600" dirty="0" smtClean="0"/>
          </a:p>
          <a:p>
            <a:pPr algn="l" rtl="0"/>
            <a:r>
              <a:rPr lang="en-US" sz="1600" dirty="0"/>
              <a:t> </a:t>
            </a:r>
            <a:r>
              <a:rPr lang="en-US" sz="1600" dirty="0" smtClean="0"/>
              <a:t>           {</a:t>
            </a:r>
            <a:r>
              <a:rPr lang="en-US" sz="1600" dirty="0"/>
              <a:t>m_x=x; m_y=y</a:t>
            </a:r>
            <a:r>
              <a:rPr lang="en-US" sz="1600" dirty="0" smtClean="0"/>
              <a:t>;}</a:t>
            </a:r>
          </a:p>
          <a:p>
            <a:pPr algn="l" rtl="0"/>
            <a:r>
              <a:rPr lang="en-US" sz="1600" dirty="0" smtClean="0"/>
              <a:t>        void </a:t>
            </a:r>
            <a:r>
              <a:rPr lang="en-US" sz="1600" dirty="0"/>
              <a:t>moveTo(const Point&amp; point) </a:t>
            </a:r>
            <a:endParaRPr lang="en-US" sz="1600" dirty="0" smtClean="0"/>
          </a:p>
          <a:p>
            <a:pPr algn="l" rtl="0"/>
            <a:r>
              <a:rPr lang="en-US" sz="1600" dirty="0"/>
              <a:t> </a:t>
            </a:r>
            <a:r>
              <a:rPr lang="en-US" sz="1600" dirty="0" smtClean="0"/>
              <a:t>           {moveTo(point.getX</a:t>
            </a:r>
            <a:r>
              <a:rPr lang="en-US" sz="1600" dirty="0"/>
              <a:t>(),point.getY());} </a:t>
            </a:r>
            <a:endParaRPr lang="en-US" sz="1600" dirty="0" smtClean="0"/>
          </a:p>
          <a:p>
            <a:pPr algn="l" rtl="0"/>
            <a:r>
              <a:rPr lang="fr-FR" sz="1600" dirty="0" smtClean="0"/>
              <a:t>        void </a:t>
            </a:r>
            <a:r>
              <a:rPr lang="fr-FR" sz="1600" dirty="0"/>
              <a:t>print() const </a:t>
            </a:r>
            <a:endParaRPr lang="fr-FR" sz="1600" dirty="0" smtClean="0"/>
          </a:p>
          <a:p>
            <a:pPr algn="l" rtl="0"/>
            <a:r>
              <a:rPr lang="fr-FR" sz="1600" dirty="0"/>
              <a:t> </a:t>
            </a:r>
            <a:r>
              <a:rPr lang="fr-FR" sz="1600" dirty="0" smtClean="0"/>
              <a:t>           {</a:t>
            </a:r>
            <a:r>
              <a:rPr lang="fr-FR" sz="1600" dirty="0"/>
              <a:t>cout</a:t>
            </a:r>
            <a:r>
              <a:rPr lang="fr-FR" sz="1600" dirty="0" smtClean="0"/>
              <a:t>&lt;&lt;"x="&lt;&lt;</a:t>
            </a:r>
            <a:r>
              <a:rPr lang="fr-FR" sz="1600" dirty="0"/>
              <a:t>m_x</a:t>
            </a:r>
            <a:r>
              <a:rPr lang="fr-FR" sz="1600" dirty="0" smtClean="0"/>
              <a:t>&lt;&lt;               	",y="&lt;&lt;m_y&lt;&lt;endl;}</a:t>
            </a:r>
            <a:endParaRPr lang="en-US" sz="1600" dirty="0" smtClean="0"/>
          </a:p>
          <a:p>
            <a:pPr algn="l" rtl="0"/>
            <a:r>
              <a:rPr lang="en-US" sz="1600" dirty="0" smtClean="0"/>
              <a:t>};</a:t>
            </a:r>
            <a:endParaRPr lang="he-IL" sz="1600" dirty="0"/>
          </a:p>
        </p:txBody>
      </p:sp>
      <p:sp>
        <p:nvSpPr>
          <p:cNvPr id="5" name="מלבן 4"/>
          <p:cNvSpPr/>
          <p:nvPr/>
        </p:nvSpPr>
        <p:spPr>
          <a:xfrm>
            <a:off x="4158208" y="1916832"/>
            <a:ext cx="4572000" cy="4770537"/>
          </a:xfrm>
          <a:prstGeom prst="rect">
            <a:avLst/>
          </a:prstGeom>
        </p:spPr>
        <p:txBody>
          <a:bodyPr>
            <a:spAutoFit/>
          </a:bodyPr>
          <a:lstStyle/>
          <a:p>
            <a:pPr algn="l" rtl="0"/>
            <a:r>
              <a:rPr lang="en-US" sz="1600" dirty="0" smtClean="0"/>
              <a:t>class </a:t>
            </a:r>
            <a:r>
              <a:rPr lang="en-US" sz="1600" dirty="0"/>
              <a:t>Mouse {</a:t>
            </a:r>
            <a:br>
              <a:rPr lang="en-US" sz="1600" dirty="0"/>
            </a:br>
            <a:r>
              <a:rPr lang="en-US" sz="1600" dirty="0" smtClean="0"/>
              <a:t>    </a:t>
            </a:r>
            <a:r>
              <a:rPr lang="en-US" sz="1600" dirty="0"/>
              <a:t>protected:</a:t>
            </a:r>
            <a:endParaRPr lang="en-US" sz="1600" dirty="0" smtClean="0"/>
          </a:p>
          <a:p>
            <a:pPr algn="l" rtl="0"/>
            <a:r>
              <a:rPr lang="en-US" sz="1600" dirty="0"/>
              <a:t> </a:t>
            </a:r>
            <a:r>
              <a:rPr lang="en-US" sz="1600" dirty="0" smtClean="0"/>
              <a:t>       Point location;</a:t>
            </a:r>
          </a:p>
          <a:p>
            <a:pPr algn="l" rtl="0"/>
            <a:r>
              <a:rPr lang="en-US" sz="1600" dirty="0"/>
              <a:t> </a:t>
            </a:r>
            <a:r>
              <a:rPr lang="en-US" sz="1600" dirty="0" smtClean="0"/>
              <a:t>   public:</a:t>
            </a:r>
          </a:p>
          <a:p>
            <a:pPr algn="l" rtl="0"/>
            <a:r>
              <a:rPr lang="en-US" sz="1600" dirty="0"/>
              <a:t> </a:t>
            </a:r>
            <a:r>
              <a:rPr lang="en-US" sz="1600" dirty="0" smtClean="0"/>
              <a:t>       Mouse(const </a:t>
            </a:r>
            <a:r>
              <a:rPr lang="en-US" sz="1600" dirty="0"/>
              <a:t>Point&amp; startLocation=Point()) </a:t>
            </a:r>
            <a:endParaRPr lang="en-US" sz="1600" dirty="0" smtClean="0"/>
          </a:p>
          <a:p>
            <a:pPr algn="l" rtl="0"/>
            <a:r>
              <a:rPr lang="en-US" sz="1600" dirty="0"/>
              <a:t> </a:t>
            </a:r>
            <a:r>
              <a:rPr lang="en-US" sz="1600" dirty="0" smtClean="0"/>
              <a:t>           {</a:t>
            </a:r>
            <a:r>
              <a:rPr lang="en-US" sz="1600" dirty="0"/>
              <a:t>location=startLocation</a:t>
            </a:r>
            <a:r>
              <a:rPr lang="en-US" sz="1600" dirty="0" smtClean="0"/>
              <a:t>;}</a:t>
            </a:r>
          </a:p>
          <a:p>
            <a:pPr algn="l" rtl="0"/>
            <a:r>
              <a:rPr lang="en-US" sz="1600" dirty="0"/>
              <a:t> </a:t>
            </a:r>
            <a:r>
              <a:rPr lang="en-US" sz="1600" dirty="0" smtClean="0"/>
              <a:t>       void </a:t>
            </a:r>
            <a:r>
              <a:rPr lang="en-US" sz="1600" dirty="0"/>
              <a:t>pressLeft() {cout</a:t>
            </a:r>
            <a:r>
              <a:rPr lang="en-US" sz="1600" dirty="0" smtClean="0"/>
              <a:t>&lt;&lt;"Left"&lt;&lt;</a:t>
            </a:r>
            <a:r>
              <a:rPr lang="en-US" sz="1600" dirty="0"/>
              <a:t>endl</a:t>
            </a:r>
            <a:r>
              <a:rPr lang="en-US" sz="1600" dirty="0" smtClean="0"/>
              <a:t>;}</a:t>
            </a:r>
          </a:p>
          <a:p>
            <a:pPr algn="l" rtl="0"/>
            <a:r>
              <a:rPr lang="en-US" sz="1600" dirty="0"/>
              <a:t> </a:t>
            </a:r>
            <a:r>
              <a:rPr lang="en-US" sz="1600" dirty="0" smtClean="0"/>
              <a:t>       void </a:t>
            </a:r>
            <a:r>
              <a:rPr lang="en-US" sz="1600" dirty="0"/>
              <a:t>pressRight() {cout</a:t>
            </a:r>
            <a:r>
              <a:rPr lang="en-US" sz="1600" dirty="0" smtClean="0"/>
              <a:t>&lt;&lt;"Right"&lt;&lt;</a:t>
            </a:r>
            <a:r>
              <a:rPr lang="en-US" sz="1600" dirty="0"/>
              <a:t>endl</a:t>
            </a:r>
            <a:r>
              <a:rPr lang="en-US" sz="1600" dirty="0" smtClean="0"/>
              <a:t>;}</a:t>
            </a:r>
          </a:p>
          <a:p>
            <a:pPr algn="l" rtl="0"/>
            <a:r>
              <a:rPr lang="en-US" sz="1600" dirty="0"/>
              <a:t> </a:t>
            </a:r>
            <a:r>
              <a:rPr lang="en-US" sz="1600" dirty="0" smtClean="0"/>
              <a:t>       void </a:t>
            </a:r>
            <a:r>
              <a:rPr lang="en-US" sz="1600" dirty="0"/>
              <a:t>moveTo(Point&amp; pointToMove) </a:t>
            </a:r>
            <a:endParaRPr lang="en-US" sz="1600" dirty="0" smtClean="0"/>
          </a:p>
          <a:p>
            <a:pPr algn="l" rtl="0"/>
            <a:r>
              <a:rPr lang="en-US" sz="1600" dirty="0"/>
              <a:t> </a:t>
            </a:r>
            <a:r>
              <a:rPr lang="en-US" sz="1600" dirty="0" smtClean="0"/>
              <a:t>           {location.moveTo(pointToMove);}</a:t>
            </a:r>
          </a:p>
          <a:p>
            <a:pPr algn="l" rtl="0"/>
            <a:r>
              <a:rPr lang="en-US" sz="1600" dirty="0" smtClean="0"/>
              <a:t>        void </a:t>
            </a:r>
            <a:r>
              <a:rPr lang="en-US" sz="1600" dirty="0"/>
              <a:t>show</a:t>
            </a:r>
            <a:r>
              <a:rPr lang="en-US" sz="1600" dirty="0" smtClean="0"/>
              <a:t>() {</a:t>
            </a:r>
            <a:r>
              <a:rPr lang="en-US" sz="1600" dirty="0"/>
              <a:t>location.print();}</a:t>
            </a:r>
            <a:endParaRPr lang="en-US" sz="1600" dirty="0" smtClean="0"/>
          </a:p>
          <a:p>
            <a:pPr algn="l" rtl="0"/>
            <a:r>
              <a:rPr lang="en-US" sz="1600" dirty="0" smtClean="0"/>
              <a:t>};</a:t>
            </a:r>
          </a:p>
          <a:p>
            <a:pPr algn="l" rtl="0"/>
            <a:endParaRPr lang="en-US" sz="1600" dirty="0"/>
          </a:p>
          <a:p>
            <a:pPr algn="l" rtl="0"/>
            <a:r>
              <a:rPr lang="en-US" sz="1600" dirty="0" smtClean="0"/>
              <a:t>int </a:t>
            </a:r>
            <a:r>
              <a:rPr lang="en-US" sz="1600" dirty="0"/>
              <a:t>main() </a:t>
            </a:r>
            <a:r>
              <a:rPr lang="en-US" sz="1600" dirty="0" smtClean="0"/>
              <a:t>{</a:t>
            </a:r>
          </a:p>
          <a:p>
            <a:pPr algn="l" rtl="0"/>
            <a:r>
              <a:rPr lang="en-US" sz="1600" dirty="0"/>
              <a:t> </a:t>
            </a:r>
            <a:r>
              <a:rPr lang="en-US" sz="1600" dirty="0" smtClean="0"/>
              <a:t>       Mouse </a:t>
            </a:r>
            <a:r>
              <a:rPr lang="en-US" sz="1600" dirty="0"/>
              <a:t>mouse;	</a:t>
            </a:r>
            <a:endParaRPr lang="en-US" sz="1600" dirty="0" smtClean="0"/>
          </a:p>
          <a:p>
            <a:pPr algn="l" rtl="0"/>
            <a:r>
              <a:rPr lang="en-US" sz="1600" dirty="0"/>
              <a:t> </a:t>
            </a:r>
            <a:r>
              <a:rPr lang="en-US" sz="1600" dirty="0" smtClean="0"/>
              <a:t>       mouse.pressLeft();</a:t>
            </a:r>
          </a:p>
          <a:p>
            <a:pPr algn="l" rtl="0"/>
            <a:r>
              <a:rPr lang="en-US" sz="1600" dirty="0" smtClean="0"/>
              <a:t>        mouse.show</a:t>
            </a:r>
            <a:r>
              <a:rPr lang="en-US" sz="1600" dirty="0"/>
              <a:t>();</a:t>
            </a:r>
            <a:endParaRPr lang="en-US" sz="1600" dirty="0" smtClean="0"/>
          </a:p>
          <a:p>
            <a:pPr algn="l" rtl="0"/>
            <a:r>
              <a:rPr lang="en-US" sz="1600" dirty="0" smtClean="0"/>
              <a:t>        return </a:t>
            </a:r>
            <a:r>
              <a:rPr lang="en-US" sz="1600" dirty="0"/>
              <a:t>0</a:t>
            </a:r>
            <a:r>
              <a:rPr lang="en-US" sz="1600" dirty="0" smtClean="0"/>
              <a:t>;</a:t>
            </a:r>
          </a:p>
          <a:p>
            <a:pPr algn="l" rtl="0"/>
            <a:r>
              <a:rPr lang="en-US" sz="1600" dirty="0" smtClean="0"/>
              <a:t>}</a:t>
            </a:r>
            <a:endParaRPr lang="he-IL" sz="1600" dirty="0"/>
          </a:p>
        </p:txBody>
      </p:sp>
      <p:cxnSp>
        <p:nvCxnSpPr>
          <p:cNvPr id="7" name="מחבר ישר 6"/>
          <p:cNvCxnSpPr/>
          <p:nvPr/>
        </p:nvCxnSpPr>
        <p:spPr>
          <a:xfrm>
            <a:off x="4158208" y="2100523"/>
            <a:ext cx="0" cy="4757477"/>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מחבר ישר 12"/>
          <p:cNvCxnSpPr/>
          <p:nvPr/>
        </p:nvCxnSpPr>
        <p:spPr>
          <a:xfrm>
            <a:off x="6675040" y="5085184"/>
            <a:ext cx="0" cy="1602185"/>
          </a:xfrm>
          <a:prstGeom prst="line">
            <a:avLst/>
          </a:prstGeom>
        </p:spPr>
        <p:style>
          <a:lnRef idx="1">
            <a:schemeClr val="accent1"/>
          </a:lnRef>
          <a:fillRef idx="0">
            <a:schemeClr val="accent1"/>
          </a:fillRef>
          <a:effectRef idx="0">
            <a:schemeClr val="accent1"/>
          </a:effectRef>
          <a:fontRef idx="minor">
            <a:schemeClr val="tx1"/>
          </a:fontRef>
        </p:style>
      </p:cxnSp>
      <p:sp>
        <p:nvSpPr>
          <p:cNvPr id="16" name="מלבן 15"/>
          <p:cNvSpPr/>
          <p:nvPr/>
        </p:nvSpPr>
        <p:spPr>
          <a:xfrm>
            <a:off x="7063802" y="5229200"/>
            <a:ext cx="1641376" cy="830997"/>
          </a:xfrm>
          <a:prstGeom prst="rect">
            <a:avLst/>
          </a:prstGeom>
        </p:spPr>
        <p:txBody>
          <a:bodyPr wrap="square">
            <a:spAutoFit/>
          </a:bodyPr>
          <a:lstStyle/>
          <a:p>
            <a:pPr algn="l" rtl="0"/>
            <a:r>
              <a:rPr lang="en-US" sz="1600" b="1" dirty="0" smtClean="0"/>
              <a:t>OUTPUT:</a:t>
            </a:r>
          </a:p>
          <a:p>
            <a:pPr algn="l" rtl="0"/>
            <a:r>
              <a:rPr lang="en-US" sz="1600" dirty="0" smtClean="0"/>
              <a:t>Left</a:t>
            </a:r>
          </a:p>
          <a:p>
            <a:pPr algn="l" rtl="0"/>
            <a:r>
              <a:rPr lang="en-US" sz="1600" dirty="0"/>
              <a:t>x=0,y=0</a:t>
            </a:r>
            <a:endParaRPr lang="he-IL" sz="1600" dirty="0"/>
          </a:p>
        </p:txBody>
      </p:sp>
      <p:sp>
        <p:nvSpPr>
          <p:cNvPr id="8" name="מציין מיקום של מספר שקופית 7"/>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4</a:t>
            </a:fld>
            <a:endParaRPr lang="he-IL" dirty="0"/>
          </a:p>
        </p:txBody>
      </p:sp>
    </p:spTree>
    <p:extLst>
      <p:ext uri="{BB962C8B-B14F-4D97-AF65-F5344CB8AC3E}">
        <p14:creationId xmlns:p14="http://schemas.microsoft.com/office/powerpoint/2010/main" val="212810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836712"/>
            <a:ext cx="8229600" cy="1066800"/>
          </a:xfrm>
        </p:spPr>
        <p:txBody>
          <a:bodyPr/>
          <a:lstStyle/>
          <a:p>
            <a:r>
              <a:rPr lang="en-US" dirty="0">
                <a:cs typeface="Arial" pitchFamily="34" charset="0"/>
              </a:rPr>
              <a:t>Inheritance</a:t>
            </a:r>
            <a:endParaRPr lang="he-IL" dirty="0"/>
          </a:p>
        </p:txBody>
      </p:sp>
      <p:sp>
        <p:nvSpPr>
          <p:cNvPr id="3" name="מציין מיקום תוכן 2"/>
          <p:cNvSpPr>
            <a:spLocks noGrp="1"/>
          </p:cNvSpPr>
          <p:nvPr>
            <p:ph idx="1"/>
          </p:nvPr>
        </p:nvSpPr>
        <p:spPr>
          <a:xfrm>
            <a:off x="457200" y="1916832"/>
            <a:ext cx="8229600" cy="4324350"/>
          </a:xfrm>
        </p:spPr>
        <p:txBody>
          <a:bodyPr/>
          <a:lstStyle/>
          <a:p>
            <a:r>
              <a:rPr lang="he-IL" sz="2400" dirty="0" smtClean="0"/>
              <a:t>כעת ניצור מחלקה עבור עכבר טיפה יותר </a:t>
            </a:r>
            <a:r>
              <a:rPr lang="en-US" sz="2400" dirty="0" smtClean="0"/>
              <a:t/>
            </a:r>
            <a:br>
              <a:rPr lang="en-US" sz="2400" dirty="0" smtClean="0"/>
            </a:br>
            <a:r>
              <a:rPr lang="he-IL" sz="2400" dirty="0" smtClean="0"/>
              <a:t>משוכלל, אבל עדיין משהו כללי</a:t>
            </a:r>
            <a:endParaRPr lang="he-IL" sz="2400" dirty="0"/>
          </a:p>
        </p:txBody>
      </p:sp>
      <p:pic>
        <p:nvPicPr>
          <p:cNvPr id="5" name="Picture 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l="6959" t="130"/>
          <a:stretch/>
        </p:blipFill>
        <p:spPr bwMode="auto">
          <a:xfrm>
            <a:off x="971600" y="1902958"/>
            <a:ext cx="1565654"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651304" y="4869160"/>
            <a:ext cx="18859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חץ למטה 5"/>
          <p:cNvSpPr/>
          <p:nvPr/>
        </p:nvSpPr>
        <p:spPr>
          <a:xfrm flipV="1">
            <a:off x="1677788" y="3631150"/>
            <a:ext cx="150962" cy="115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2771800" y="2767054"/>
            <a:ext cx="5904656" cy="3293209"/>
          </a:xfrm>
          <a:prstGeom prst="rect">
            <a:avLst/>
          </a:prstGeom>
        </p:spPr>
        <p:txBody>
          <a:bodyPr wrap="square">
            <a:spAutoFit/>
          </a:bodyPr>
          <a:lstStyle/>
          <a:p>
            <a:pPr algn="l" rtl="0"/>
            <a:r>
              <a:rPr lang="en-US" sz="1600" dirty="0"/>
              <a:t>class ThreeButtonMouse : public Mouse </a:t>
            </a:r>
            <a:r>
              <a:rPr lang="en-US" sz="1600" dirty="0" smtClean="0"/>
              <a:t>{</a:t>
            </a:r>
          </a:p>
          <a:p>
            <a:pPr algn="l" rtl="0"/>
            <a:r>
              <a:rPr lang="en-US" sz="1600" dirty="0"/>
              <a:t> </a:t>
            </a:r>
            <a:r>
              <a:rPr lang="en-US" sz="1600" dirty="0" smtClean="0"/>
              <a:t>   public</a:t>
            </a:r>
            <a:r>
              <a:rPr lang="en-US" sz="1600" dirty="0"/>
              <a:t>:	</a:t>
            </a:r>
            <a:endParaRPr lang="en-US" sz="1600" dirty="0" smtClean="0"/>
          </a:p>
          <a:p>
            <a:pPr algn="l" rtl="0"/>
            <a:r>
              <a:rPr lang="en-US" sz="1600" dirty="0"/>
              <a:t> </a:t>
            </a:r>
            <a:r>
              <a:rPr lang="en-US" sz="1600" dirty="0" smtClean="0"/>
              <a:t>       ThreeButtonMouse(const </a:t>
            </a:r>
            <a:r>
              <a:rPr lang="en-US" sz="1600" dirty="0"/>
              <a:t>Point&amp; </a:t>
            </a:r>
            <a:r>
              <a:rPr lang="en-US" sz="1600" dirty="0" smtClean="0"/>
              <a:t>startLocation=Point</a:t>
            </a:r>
            <a:r>
              <a:rPr lang="en-US" sz="1600" dirty="0"/>
              <a:t>()) </a:t>
            </a:r>
            <a:r>
              <a:rPr lang="en-US" sz="1600" dirty="0" smtClean="0"/>
              <a:t>: </a:t>
            </a:r>
            <a:br>
              <a:rPr lang="en-US" sz="1600" dirty="0" smtClean="0"/>
            </a:br>
            <a:r>
              <a:rPr lang="en-US" sz="1600" dirty="0" smtClean="0"/>
              <a:t>              Mouse(startLocation) {}</a:t>
            </a:r>
          </a:p>
          <a:p>
            <a:pPr algn="l" rtl="0"/>
            <a:r>
              <a:rPr lang="en-US" sz="1600" dirty="0"/>
              <a:t> </a:t>
            </a:r>
            <a:r>
              <a:rPr lang="en-US" sz="1600" dirty="0" smtClean="0"/>
              <a:t>       void pressMiddle</a:t>
            </a:r>
            <a:r>
              <a:rPr lang="en-US" sz="1600" dirty="0"/>
              <a:t>() {cout</a:t>
            </a:r>
            <a:r>
              <a:rPr lang="en-US" sz="1600" dirty="0" smtClean="0"/>
              <a:t>&lt;&lt;"Middle"&lt;&lt;</a:t>
            </a:r>
            <a:r>
              <a:rPr lang="en-US" sz="1600" dirty="0"/>
              <a:t>endl</a:t>
            </a:r>
            <a:r>
              <a:rPr lang="en-US" sz="1600" dirty="0" smtClean="0"/>
              <a:t>;}</a:t>
            </a:r>
          </a:p>
          <a:p>
            <a:pPr algn="l" rtl="0"/>
            <a:r>
              <a:rPr lang="en-US" sz="1600" dirty="0" smtClean="0"/>
              <a:t>};</a:t>
            </a:r>
          </a:p>
          <a:p>
            <a:pPr algn="l" rtl="0"/>
            <a:endParaRPr lang="en-US" sz="1600" dirty="0"/>
          </a:p>
          <a:p>
            <a:pPr algn="l" rtl="0"/>
            <a:r>
              <a:rPr lang="en-US" sz="1600" dirty="0"/>
              <a:t>int main() </a:t>
            </a:r>
            <a:r>
              <a:rPr lang="en-US" sz="1600" dirty="0" smtClean="0"/>
              <a:t>{</a:t>
            </a:r>
          </a:p>
          <a:p>
            <a:pPr algn="l" rtl="0"/>
            <a:r>
              <a:rPr lang="en-US" sz="1600" dirty="0"/>
              <a:t> </a:t>
            </a:r>
            <a:r>
              <a:rPr lang="en-US" sz="1600" dirty="0" smtClean="0"/>
              <a:t>       ThreeButtonMouse </a:t>
            </a:r>
            <a:r>
              <a:rPr lang="en-US" sz="1600" dirty="0"/>
              <a:t>mouse3b</a:t>
            </a:r>
            <a:r>
              <a:rPr lang="en-US" sz="1600" dirty="0" smtClean="0"/>
              <a:t>;</a:t>
            </a:r>
          </a:p>
          <a:p>
            <a:pPr algn="l" rtl="0"/>
            <a:r>
              <a:rPr lang="en-US" sz="1600" dirty="0" smtClean="0"/>
              <a:t>        mouse3b.pressRight();</a:t>
            </a:r>
          </a:p>
          <a:p>
            <a:pPr algn="l" rtl="0"/>
            <a:r>
              <a:rPr lang="en-US" sz="1600" dirty="0"/>
              <a:t> </a:t>
            </a:r>
            <a:r>
              <a:rPr lang="en-US" sz="1600" dirty="0" smtClean="0"/>
              <a:t>       mouse3b.pressMiddle</a:t>
            </a:r>
            <a:r>
              <a:rPr lang="en-US" sz="1600" dirty="0"/>
              <a:t>();	</a:t>
            </a:r>
            <a:endParaRPr lang="en-US" sz="1600" dirty="0" smtClean="0"/>
          </a:p>
          <a:p>
            <a:pPr algn="l" rtl="0"/>
            <a:r>
              <a:rPr lang="en-US" sz="1600" dirty="0"/>
              <a:t> </a:t>
            </a:r>
            <a:r>
              <a:rPr lang="en-US" sz="1600" dirty="0" smtClean="0"/>
              <a:t>       return </a:t>
            </a:r>
            <a:r>
              <a:rPr lang="en-US" sz="1600" dirty="0"/>
              <a:t>0</a:t>
            </a:r>
            <a:r>
              <a:rPr lang="en-US" sz="1600" dirty="0" smtClean="0"/>
              <a:t>;</a:t>
            </a:r>
          </a:p>
          <a:p>
            <a:pPr algn="l" rtl="0"/>
            <a:r>
              <a:rPr lang="en-US" sz="1600" dirty="0" smtClean="0"/>
              <a:t>}</a:t>
            </a:r>
            <a:endParaRPr lang="en-US" sz="1600" dirty="0"/>
          </a:p>
        </p:txBody>
      </p:sp>
      <p:sp>
        <p:nvSpPr>
          <p:cNvPr id="10" name="מלבן 9"/>
          <p:cNvSpPr/>
          <p:nvPr/>
        </p:nvSpPr>
        <p:spPr>
          <a:xfrm>
            <a:off x="6508671" y="5733256"/>
            <a:ext cx="1641376" cy="830997"/>
          </a:xfrm>
          <a:prstGeom prst="rect">
            <a:avLst/>
          </a:prstGeom>
        </p:spPr>
        <p:txBody>
          <a:bodyPr wrap="square">
            <a:spAutoFit/>
          </a:bodyPr>
          <a:lstStyle/>
          <a:p>
            <a:pPr algn="l" rtl="0"/>
            <a:r>
              <a:rPr lang="en-US" sz="1600" b="1" dirty="0" smtClean="0"/>
              <a:t>OUTPUT:</a:t>
            </a:r>
          </a:p>
          <a:p>
            <a:pPr algn="l" rtl="0"/>
            <a:r>
              <a:rPr lang="en-US" sz="1600" dirty="0"/>
              <a:t>Right</a:t>
            </a:r>
          </a:p>
          <a:p>
            <a:pPr algn="l" rtl="0"/>
            <a:r>
              <a:rPr lang="en-US" sz="1600" dirty="0"/>
              <a:t>Middle</a:t>
            </a:r>
          </a:p>
        </p:txBody>
      </p:sp>
      <p:sp>
        <p:nvSpPr>
          <p:cNvPr id="8" name="מציין מיקום של מספר שקופית 7"/>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5</a:t>
            </a:fld>
            <a:endParaRPr lang="he-IL" dirty="0"/>
          </a:p>
        </p:txBody>
      </p:sp>
    </p:spTree>
    <p:extLst>
      <p:ext uri="{BB962C8B-B14F-4D97-AF65-F5344CB8AC3E}">
        <p14:creationId xmlns:p14="http://schemas.microsoft.com/office/powerpoint/2010/main" val="3144986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836712"/>
            <a:ext cx="8229600" cy="1066800"/>
          </a:xfrm>
        </p:spPr>
        <p:txBody>
          <a:bodyPr/>
          <a:lstStyle/>
          <a:p>
            <a:r>
              <a:rPr lang="en-US" dirty="0">
                <a:cs typeface="Arial" pitchFamily="34" charset="0"/>
              </a:rPr>
              <a:t>Inheritance</a:t>
            </a:r>
            <a:endParaRPr lang="he-IL" dirty="0"/>
          </a:p>
        </p:txBody>
      </p:sp>
      <p:sp>
        <p:nvSpPr>
          <p:cNvPr id="3" name="מציין מיקום תוכן 2"/>
          <p:cNvSpPr>
            <a:spLocks noGrp="1"/>
          </p:cNvSpPr>
          <p:nvPr>
            <p:ph idx="1"/>
          </p:nvPr>
        </p:nvSpPr>
        <p:spPr>
          <a:xfrm>
            <a:off x="457200" y="1916832"/>
            <a:ext cx="8229600" cy="4324350"/>
          </a:xfrm>
        </p:spPr>
        <p:txBody>
          <a:bodyPr/>
          <a:lstStyle/>
          <a:p>
            <a:r>
              <a:rPr lang="he-IL" sz="2400" dirty="0" smtClean="0"/>
              <a:t>בעקבות שכלול נוסף של השוק – נשתכלל גם אנחנו:</a:t>
            </a:r>
            <a:r>
              <a:rPr lang="en-US" sz="2400" dirty="0" smtClean="0"/>
              <a:t/>
            </a:r>
            <a:br>
              <a:rPr lang="en-US" sz="2400" dirty="0" smtClean="0"/>
            </a:br>
            <a:endParaRPr lang="he-IL" sz="2400" dirty="0"/>
          </a:p>
        </p:txBody>
      </p:sp>
      <p:pic>
        <p:nvPicPr>
          <p:cNvPr id="5"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l="6959" t="130"/>
          <a:stretch/>
        </p:blipFill>
        <p:spPr bwMode="auto">
          <a:xfrm>
            <a:off x="629536" y="1700808"/>
            <a:ext cx="1080120" cy="1192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81081" y="3489904"/>
            <a:ext cx="1177028" cy="90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חץ למטה 5"/>
          <p:cNvSpPr/>
          <p:nvPr/>
        </p:nvSpPr>
        <p:spPr>
          <a:xfrm flipV="1">
            <a:off x="1169595" y="2893060"/>
            <a:ext cx="234053" cy="463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2771800" y="2767054"/>
            <a:ext cx="5904656" cy="3539430"/>
          </a:xfrm>
          <a:prstGeom prst="rect">
            <a:avLst/>
          </a:prstGeom>
        </p:spPr>
        <p:txBody>
          <a:bodyPr wrap="square">
            <a:spAutoFit/>
          </a:bodyPr>
          <a:lstStyle/>
          <a:p>
            <a:pPr algn="l" rtl="0"/>
            <a:r>
              <a:rPr lang="en-US" sz="1600" dirty="0"/>
              <a:t>class WheelMouse : public ThreeButtonMouse {	</a:t>
            </a:r>
            <a:endParaRPr lang="en-US" sz="1600" dirty="0" smtClean="0"/>
          </a:p>
          <a:p>
            <a:pPr algn="l" rtl="0"/>
            <a:r>
              <a:rPr lang="en-US" sz="1600" dirty="0"/>
              <a:t> </a:t>
            </a:r>
            <a:r>
              <a:rPr lang="en-US" sz="1600" dirty="0" smtClean="0"/>
              <a:t>   public:</a:t>
            </a:r>
          </a:p>
          <a:p>
            <a:pPr algn="l" rtl="0"/>
            <a:r>
              <a:rPr lang="en-US" sz="1600" dirty="0" smtClean="0"/>
              <a:t>        WheelMouse </a:t>
            </a:r>
            <a:r>
              <a:rPr lang="en-US" sz="1600" dirty="0"/>
              <a:t>(const Point&amp; startLocation=Point</a:t>
            </a:r>
            <a:r>
              <a:rPr lang="en-US" sz="1600" dirty="0" smtClean="0"/>
              <a:t>()):</a:t>
            </a:r>
          </a:p>
          <a:p>
            <a:pPr algn="l" rtl="0"/>
            <a:r>
              <a:rPr lang="en-US" sz="1600" dirty="0"/>
              <a:t> </a:t>
            </a:r>
            <a:r>
              <a:rPr lang="en-US" sz="1600" dirty="0" smtClean="0"/>
              <a:t>               ThreeButtonMouse(startLocation) {}</a:t>
            </a:r>
          </a:p>
          <a:p>
            <a:pPr algn="l" rtl="0"/>
            <a:r>
              <a:rPr lang="en-US" sz="1600" dirty="0" smtClean="0"/>
              <a:t>        void </a:t>
            </a:r>
            <a:r>
              <a:rPr lang="en-US" sz="1600" dirty="0"/>
              <a:t>wheelUp</a:t>
            </a:r>
            <a:r>
              <a:rPr lang="en-US" sz="1600" dirty="0" smtClean="0"/>
              <a:t>() {</a:t>
            </a:r>
            <a:r>
              <a:rPr lang="en-US" sz="1600" dirty="0"/>
              <a:t>cout</a:t>
            </a:r>
            <a:r>
              <a:rPr lang="en-US" sz="1600" dirty="0" smtClean="0"/>
              <a:t>&lt;&lt;"Up"&lt;&lt;</a:t>
            </a:r>
            <a:r>
              <a:rPr lang="en-US" sz="1600" dirty="0"/>
              <a:t>endl</a:t>
            </a:r>
            <a:r>
              <a:rPr lang="en-US" sz="1600" dirty="0" smtClean="0"/>
              <a:t>;}</a:t>
            </a:r>
          </a:p>
          <a:p>
            <a:pPr algn="l" rtl="0"/>
            <a:r>
              <a:rPr lang="en-US" sz="1600" dirty="0" smtClean="0"/>
              <a:t>        void </a:t>
            </a:r>
            <a:r>
              <a:rPr lang="en-US" sz="1600" dirty="0"/>
              <a:t>wheelDown() {cout</a:t>
            </a:r>
            <a:r>
              <a:rPr lang="en-US" sz="1600" dirty="0" smtClean="0"/>
              <a:t>&lt;&lt;"Down"&lt;&lt;</a:t>
            </a:r>
            <a:r>
              <a:rPr lang="en-US" sz="1600" dirty="0"/>
              <a:t>endl</a:t>
            </a:r>
            <a:r>
              <a:rPr lang="en-US" sz="1600" dirty="0" smtClean="0"/>
              <a:t>;}</a:t>
            </a:r>
          </a:p>
          <a:p>
            <a:pPr algn="l" rtl="0"/>
            <a:r>
              <a:rPr lang="en-US" sz="1600" dirty="0" smtClean="0"/>
              <a:t>};</a:t>
            </a:r>
          </a:p>
          <a:p>
            <a:pPr algn="l" rtl="0"/>
            <a:endParaRPr lang="en-US" sz="1600" dirty="0"/>
          </a:p>
          <a:p>
            <a:pPr algn="l" rtl="0"/>
            <a:r>
              <a:rPr lang="en-US" sz="1600" dirty="0"/>
              <a:t>int main() </a:t>
            </a:r>
            <a:r>
              <a:rPr lang="en-US" sz="1600" dirty="0" smtClean="0"/>
              <a:t>{</a:t>
            </a:r>
          </a:p>
          <a:p>
            <a:pPr algn="l" rtl="0"/>
            <a:r>
              <a:rPr lang="en-US" sz="1600" dirty="0" smtClean="0"/>
              <a:t>        WheelMouse </a:t>
            </a:r>
            <a:r>
              <a:rPr lang="en-US" sz="1600" dirty="0"/>
              <a:t>wheelMouse</a:t>
            </a:r>
            <a:r>
              <a:rPr lang="en-US" sz="1600" dirty="0" smtClean="0"/>
              <a:t>;</a:t>
            </a:r>
          </a:p>
          <a:p>
            <a:pPr algn="l" rtl="0"/>
            <a:r>
              <a:rPr lang="en-US" sz="1600" dirty="0" smtClean="0"/>
              <a:t>        wheelMouse.pressLeft();</a:t>
            </a:r>
          </a:p>
          <a:p>
            <a:pPr algn="l" rtl="0"/>
            <a:r>
              <a:rPr lang="en-US" sz="1600" dirty="0"/>
              <a:t> </a:t>
            </a:r>
            <a:r>
              <a:rPr lang="en-US" sz="1600" dirty="0" smtClean="0"/>
              <a:t>       wheelMouse.wheelDown();</a:t>
            </a:r>
          </a:p>
          <a:p>
            <a:pPr algn="l" rtl="0"/>
            <a:r>
              <a:rPr lang="en-US" sz="1600" dirty="0" smtClean="0"/>
              <a:t>        return </a:t>
            </a:r>
            <a:r>
              <a:rPr lang="en-US" sz="1600" dirty="0"/>
              <a:t>0</a:t>
            </a:r>
            <a:r>
              <a:rPr lang="en-US" sz="1600" dirty="0" smtClean="0"/>
              <a:t>;</a:t>
            </a:r>
          </a:p>
          <a:p>
            <a:pPr algn="l" rtl="0"/>
            <a:r>
              <a:rPr lang="en-US" sz="1600" dirty="0" smtClean="0"/>
              <a:t>}</a:t>
            </a:r>
            <a:endParaRPr lang="en-US" sz="1600" dirty="0"/>
          </a:p>
        </p:txBody>
      </p:sp>
      <p:sp>
        <p:nvSpPr>
          <p:cNvPr id="10" name="מלבן 9"/>
          <p:cNvSpPr/>
          <p:nvPr/>
        </p:nvSpPr>
        <p:spPr>
          <a:xfrm>
            <a:off x="6516216" y="5597822"/>
            <a:ext cx="1641376" cy="830997"/>
          </a:xfrm>
          <a:prstGeom prst="rect">
            <a:avLst/>
          </a:prstGeom>
        </p:spPr>
        <p:txBody>
          <a:bodyPr wrap="square">
            <a:spAutoFit/>
          </a:bodyPr>
          <a:lstStyle/>
          <a:p>
            <a:pPr algn="l" rtl="0"/>
            <a:r>
              <a:rPr lang="en-US" sz="1600" b="1" dirty="0" smtClean="0"/>
              <a:t>OUTPUT:</a:t>
            </a:r>
          </a:p>
          <a:p>
            <a:pPr algn="l" rtl="0"/>
            <a:r>
              <a:rPr lang="en-US" sz="1600" dirty="0"/>
              <a:t>Left</a:t>
            </a:r>
          </a:p>
          <a:p>
            <a:pPr algn="l" rtl="0"/>
            <a:r>
              <a:rPr lang="en-US" sz="1600" dirty="0"/>
              <a:t>Down</a:t>
            </a:r>
          </a:p>
        </p:txBody>
      </p:sp>
      <p:sp>
        <p:nvSpPr>
          <p:cNvPr id="11" name="חץ למטה 10"/>
          <p:cNvSpPr/>
          <p:nvPr/>
        </p:nvSpPr>
        <p:spPr>
          <a:xfrm flipV="1">
            <a:off x="1169595" y="4399424"/>
            <a:ext cx="234053" cy="4697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3074" name="Picture 2"/>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rcRect l="19048" t="6465" r="17790" b="3759"/>
          <a:stretch/>
        </p:blipFill>
        <p:spPr bwMode="auto">
          <a:xfrm>
            <a:off x="370008" y="5001653"/>
            <a:ext cx="1674654" cy="119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מציין מיקום של מספר שקופית 7"/>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6</a:t>
            </a:fld>
            <a:endParaRPr lang="he-IL" dirty="0"/>
          </a:p>
        </p:txBody>
      </p:sp>
    </p:spTree>
    <p:extLst>
      <p:ext uri="{BB962C8B-B14F-4D97-AF65-F5344CB8AC3E}">
        <p14:creationId xmlns:p14="http://schemas.microsoft.com/office/powerpoint/2010/main" val="3113617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836712"/>
            <a:ext cx="8229600" cy="1066800"/>
          </a:xfrm>
        </p:spPr>
        <p:txBody>
          <a:bodyPr/>
          <a:lstStyle/>
          <a:p>
            <a:r>
              <a:rPr lang="en-US" dirty="0">
                <a:cs typeface="Arial" pitchFamily="34" charset="0"/>
              </a:rPr>
              <a:t>Inheritance</a:t>
            </a:r>
            <a:endParaRPr lang="he-IL" dirty="0"/>
          </a:p>
        </p:txBody>
      </p:sp>
      <p:sp>
        <p:nvSpPr>
          <p:cNvPr id="3" name="מציין מיקום תוכן 2"/>
          <p:cNvSpPr>
            <a:spLocks noGrp="1"/>
          </p:cNvSpPr>
          <p:nvPr>
            <p:ph idx="1"/>
          </p:nvPr>
        </p:nvSpPr>
        <p:spPr>
          <a:xfrm>
            <a:off x="457200" y="1916832"/>
            <a:ext cx="8229600" cy="4324350"/>
          </a:xfrm>
        </p:spPr>
        <p:txBody>
          <a:bodyPr/>
          <a:lstStyle/>
          <a:p>
            <a:r>
              <a:rPr lang="he-IL" sz="2400" dirty="0" smtClean="0"/>
              <a:t>כעת, הרבה עכברים שונים יוכלו לרשת את מחלקת העכבר שלנו:</a:t>
            </a:r>
            <a:r>
              <a:rPr lang="en-US" sz="2400" dirty="0" smtClean="0"/>
              <a:t/>
            </a:r>
            <a:br>
              <a:rPr lang="en-US" sz="2400" dirty="0" smtClean="0"/>
            </a:br>
            <a:endParaRPr lang="he-IL" sz="2400" dirty="0"/>
          </a:p>
        </p:txBody>
      </p:sp>
      <p:sp>
        <p:nvSpPr>
          <p:cNvPr id="9" name="מלבן 8"/>
          <p:cNvSpPr/>
          <p:nvPr/>
        </p:nvSpPr>
        <p:spPr>
          <a:xfrm>
            <a:off x="323528" y="5290099"/>
            <a:ext cx="1368152" cy="1077218"/>
          </a:xfrm>
          <a:prstGeom prst="rect">
            <a:avLst/>
          </a:prstGeom>
        </p:spPr>
        <p:txBody>
          <a:bodyPr wrap="square">
            <a:spAutoFit/>
          </a:bodyPr>
          <a:lstStyle/>
          <a:p>
            <a:pPr algn="l" rtl="0"/>
            <a:r>
              <a:rPr lang="en-US" sz="1600" u="sng" dirty="0" smtClean="0"/>
              <a:t>CarMouse</a:t>
            </a:r>
          </a:p>
          <a:p>
            <a:pPr algn="l" rtl="0"/>
            <a:r>
              <a:rPr lang="en-US" sz="1600" dirty="0" smtClean="0"/>
              <a:t>  model</a:t>
            </a:r>
            <a:br>
              <a:rPr lang="en-US" sz="1600" dirty="0" smtClean="0"/>
            </a:br>
            <a:r>
              <a:rPr lang="en-US" sz="1600" dirty="0" smtClean="0"/>
              <a:t>  wheelColor</a:t>
            </a:r>
          </a:p>
          <a:p>
            <a:pPr algn="l" rtl="0"/>
            <a:r>
              <a:rPr lang="en-US" sz="1600" dirty="0"/>
              <a:t> </a:t>
            </a:r>
            <a:r>
              <a:rPr lang="en-US" sz="1600" dirty="0" smtClean="0"/>
              <a:t> lightColor</a:t>
            </a:r>
          </a:p>
        </p:txBody>
      </p:sp>
      <p:pic>
        <p:nvPicPr>
          <p:cNvPr id="3074" name="Picture 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l="19048" t="6465" r="17790" b="3759"/>
          <a:stretch/>
        </p:blipFill>
        <p:spPr bwMode="auto">
          <a:xfrm>
            <a:off x="3779912" y="2276872"/>
            <a:ext cx="1674654" cy="119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144" t="20446" r="5496" b="13311"/>
          <a:stretch/>
        </p:blipFill>
        <p:spPr bwMode="auto">
          <a:xfrm>
            <a:off x="179512" y="4057853"/>
            <a:ext cx="2622915" cy="1201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0032" y="3740199"/>
            <a:ext cx="1473989" cy="147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4678" t="6746" r="7778"/>
          <a:stretch/>
        </p:blipFill>
        <p:spPr bwMode="auto">
          <a:xfrm>
            <a:off x="3114282" y="3740199"/>
            <a:ext cx="1331260" cy="160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מחבר חץ ישר 6"/>
          <p:cNvCxnSpPr/>
          <p:nvPr/>
        </p:nvCxnSpPr>
        <p:spPr>
          <a:xfrm flipV="1">
            <a:off x="1907704" y="3140968"/>
            <a:ext cx="1800200" cy="7920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מחבר חץ ישר 11"/>
          <p:cNvCxnSpPr>
            <a:stCxn id="4102" idx="0"/>
          </p:cNvCxnSpPr>
          <p:nvPr/>
        </p:nvCxnSpPr>
        <p:spPr>
          <a:xfrm flipV="1">
            <a:off x="3779912" y="3356992"/>
            <a:ext cx="288032" cy="38320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מחבר חץ ישר 13"/>
          <p:cNvCxnSpPr/>
          <p:nvPr/>
        </p:nvCxnSpPr>
        <p:spPr>
          <a:xfrm flipH="1" flipV="1">
            <a:off x="4860032" y="3284984"/>
            <a:ext cx="360040" cy="45521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מחבר חץ ישר 15"/>
          <p:cNvCxnSpPr/>
          <p:nvPr/>
        </p:nvCxnSpPr>
        <p:spPr>
          <a:xfrm flipH="1" flipV="1">
            <a:off x="5597026" y="2996952"/>
            <a:ext cx="1855294" cy="9361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4" name="מלבן 23"/>
          <p:cNvSpPr/>
          <p:nvPr/>
        </p:nvSpPr>
        <p:spPr>
          <a:xfrm>
            <a:off x="2807804" y="5301208"/>
            <a:ext cx="1908213" cy="830997"/>
          </a:xfrm>
          <a:prstGeom prst="rect">
            <a:avLst/>
          </a:prstGeom>
        </p:spPr>
        <p:txBody>
          <a:bodyPr wrap="square">
            <a:spAutoFit/>
          </a:bodyPr>
          <a:lstStyle/>
          <a:p>
            <a:pPr algn="l" rtl="0"/>
            <a:r>
              <a:rPr lang="en-US" sz="1600" u="sng" dirty="0" smtClean="0"/>
              <a:t>TrackBallMouse</a:t>
            </a:r>
          </a:p>
          <a:p>
            <a:pPr algn="l" rtl="0"/>
            <a:r>
              <a:rPr lang="en-US" sz="1600" dirty="0" smtClean="0"/>
              <a:t>  trackBallColor</a:t>
            </a:r>
            <a:br>
              <a:rPr lang="en-US" sz="1600" dirty="0" smtClean="0"/>
            </a:br>
            <a:r>
              <a:rPr lang="en-US" sz="1600" dirty="0"/>
              <a:t> </a:t>
            </a:r>
            <a:r>
              <a:rPr lang="en-US" sz="1600" dirty="0" smtClean="0"/>
              <a:t> moveTracker(…)</a:t>
            </a:r>
          </a:p>
        </p:txBody>
      </p:sp>
      <p:sp>
        <p:nvSpPr>
          <p:cNvPr id="25" name="מלבן 24"/>
          <p:cNvSpPr/>
          <p:nvPr/>
        </p:nvSpPr>
        <p:spPr>
          <a:xfrm>
            <a:off x="4912949" y="5369761"/>
            <a:ext cx="1421071" cy="830997"/>
          </a:xfrm>
          <a:prstGeom prst="rect">
            <a:avLst/>
          </a:prstGeom>
        </p:spPr>
        <p:txBody>
          <a:bodyPr wrap="square">
            <a:spAutoFit/>
          </a:bodyPr>
          <a:lstStyle/>
          <a:p>
            <a:pPr algn="l" rtl="0"/>
            <a:r>
              <a:rPr lang="en-US" sz="1600" u="sng" dirty="0" smtClean="0"/>
              <a:t>MovieMouse</a:t>
            </a:r>
          </a:p>
          <a:p>
            <a:pPr algn="l" rtl="0"/>
            <a:r>
              <a:rPr lang="en-US" sz="1600" dirty="0" smtClean="0"/>
              <a:t>  movieName</a:t>
            </a:r>
            <a:br>
              <a:rPr lang="en-US" sz="1600" dirty="0" smtClean="0"/>
            </a:br>
            <a:r>
              <a:rPr lang="en-US" sz="1600" dirty="0" smtClean="0"/>
              <a:t>  colors</a:t>
            </a:r>
          </a:p>
        </p:txBody>
      </p:sp>
      <p:sp>
        <p:nvSpPr>
          <p:cNvPr id="26" name="מלבן 25"/>
          <p:cNvSpPr/>
          <p:nvPr/>
        </p:nvSpPr>
        <p:spPr>
          <a:xfrm>
            <a:off x="6992113" y="5413209"/>
            <a:ext cx="1540327" cy="830997"/>
          </a:xfrm>
          <a:prstGeom prst="rect">
            <a:avLst/>
          </a:prstGeom>
        </p:spPr>
        <p:txBody>
          <a:bodyPr wrap="square">
            <a:spAutoFit/>
          </a:bodyPr>
          <a:lstStyle/>
          <a:p>
            <a:pPr algn="l" rtl="0"/>
            <a:r>
              <a:rPr lang="en-US" sz="1600" u="sng" dirty="0" smtClean="0"/>
              <a:t>ColoredMouse</a:t>
            </a:r>
          </a:p>
          <a:p>
            <a:pPr algn="l" rtl="0"/>
            <a:r>
              <a:rPr lang="en-US" sz="1600" dirty="0" smtClean="0"/>
              <a:t>  frontColor</a:t>
            </a:r>
            <a:br>
              <a:rPr lang="en-US" sz="1600" dirty="0" smtClean="0"/>
            </a:br>
            <a:r>
              <a:rPr lang="en-US" sz="1600" dirty="0" smtClean="0"/>
              <a:t>  wheelColor</a:t>
            </a:r>
          </a:p>
        </p:txBody>
      </p:sp>
      <p:pic>
        <p:nvPicPr>
          <p:cNvPr id="4103"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24573" y="3976500"/>
            <a:ext cx="733810" cy="1382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מציין מיקום של מספר שקופית 5"/>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7</a:t>
            </a:fld>
            <a:endParaRPr lang="he-IL" dirty="0"/>
          </a:p>
        </p:txBody>
      </p:sp>
    </p:spTree>
    <p:extLst>
      <p:ext uri="{BB962C8B-B14F-4D97-AF65-F5344CB8AC3E}">
        <p14:creationId xmlns:p14="http://schemas.microsoft.com/office/powerpoint/2010/main" val="3269195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en-US" dirty="0" smtClean="0">
                <a:cs typeface="Arial" pitchFamily="34" charset="0"/>
              </a:rPr>
              <a:t>Single vs. Multiple Inheritance </a:t>
            </a:r>
          </a:p>
        </p:txBody>
      </p:sp>
      <p:sp>
        <p:nvSpPr>
          <p:cNvPr id="12291" name="Rectangle 3"/>
          <p:cNvSpPr>
            <a:spLocks noGrp="1"/>
          </p:cNvSpPr>
          <p:nvPr>
            <p:ph type="body" idx="1"/>
          </p:nvPr>
        </p:nvSpPr>
        <p:spPr>
          <a:xfrm>
            <a:off x="0" y="2205038"/>
            <a:ext cx="3887788" cy="4324350"/>
          </a:xfrm>
        </p:spPr>
        <p:txBody>
          <a:bodyPr/>
          <a:lstStyle/>
          <a:p>
            <a:pPr algn="l" rtl="0">
              <a:lnSpc>
                <a:spcPct val="80000"/>
              </a:lnSpc>
              <a:buFont typeface="Georgia" pitchFamily="18" charset="0"/>
              <a:buNone/>
            </a:pPr>
            <a:r>
              <a:rPr lang="en-US" sz="1200" b="1" noProof="1" smtClean="0">
                <a:solidFill>
                  <a:srgbClr val="0000FF"/>
                </a:solidFill>
                <a:cs typeface="Times New Roman" pitchFamily="18" charset="0"/>
              </a:rPr>
              <a:t>class</a:t>
            </a:r>
            <a:r>
              <a:rPr lang="en-US" sz="1200" noProof="1" smtClean="0">
                <a:cs typeface="Times New Roman" pitchFamily="18" charset="0"/>
              </a:rPr>
              <a:t> </a:t>
            </a:r>
            <a:r>
              <a:rPr lang="en-US" sz="1200" b="1" noProof="1" smtClean="0">
                <a:cs typeface="Times New Roman" pitchFamily="18" charset="0"/>
              </a:rPr>
              <a:t>Worker</a:t>
            </a:r>
          </a:p>
          <a:p>
            <a:pPr algn="l" rtl="0">
              <a:lnSpc>
                <a:spcPct val="80000"/>
              </a:lnSpc>
              <a:buFont typeface="Georgia" pitchFamily="18" charset="0"/>
              <a:buNone/>
            </a:pPr>
            <a:r>
              <a:rPr lang="en-US" sz="1200" noProof="1" smtClean="0">
                <a:cs typeface="Times New Roman" pitchFamily="18" charset="0"/>
              </a:rPr>
              <a:t>{</a:t>
            </a:r>
          </a:p>
          <a:p>
            <a:pPr algn="l" rtl="0">
              <a:lnSpc>
                <a:spcPct val="80000"/>
              </a:lnSpc>
              <a:buFont typeface="Georgia" pitchFamily="18" charset="0"/>
              <a:buNone/>
            </a:pPr>
            <a:r>
              <a:rPr lang="en-US" sz="1200" b="1" noProof="1" smtClean="0">
                <a:solidFill>
                  <a:srgbClr val="0000FF"/>
                </a:solidFill>
                <a:cs typeface="Times New Roman" pitchFamily="18" charset="0"/>
              </a:rPr>
              <a:t>protected</a:t>
            </a:r>
            <a:r>
              <a:rPr lang="en-US" sz="1200" noProof="1" smtClean="0">
                <a:cs typeface="Times New Roman" pitchFamily="18" charset="0"/>
              </a:rPr>
              <a:t>:</a:t>
            </a:r>
          </a:p>
          <a:p>
            <a:pPr algn="l" rtl="0">
              <a:lnSpc>
                <a:spcPct val="80000"/>
              </a:lnSpc>
              <a:buFont typeface="Georgia" pitchFamily="18" charset="0"/>
              <a:buNone/>
            </a:pPr>
            <a:r>
              <a:rPr lang="en-US" sz="1200" noProof="1" smtClean="0">
                <a:cs typeface="Times New Roman" pitchFamily="18" charset="0"/>
              </a:rPr>
              <a:t>	</a:t>
            </a:r>
            <a:r>
              <a:rPr lang="en-US" sz="1200" noProof="1" smtClean="0">
                <a:solidFill>
                  <a:srgbClr val="0000FF"/>
                </a:solidFill>
                <a:cs typeface="Times New Roman" pitchFamily="18" charset="0"/>
              </a:rPr>
              <a:t>int</a:t>
            </a:r>
            <a:r>
              <a:rPr lang="en-US" sz="1200" noProof="1" smtClean="0">
                <a:cs typeface="Times New Roman" pitchFamily="18" charset="0"/>
              </a:rPr>
              <a:t> m_worker_num;</a:t>
            </a:r>
          </a:p>
          <a:p>
            <a:pPr algn="l" rtl="0">
              <a:lnSpc>
                <a:spcPct val="80000"/>
              </a:lnSpc>
              <a:buFont typeface="Georgia" pitchFamily="18" charset="0"/>
              <a:buNone/>
            </a:pPr>
            <a:r>
              <a:rPr lang="en-US" sz="1200" noProof="1" smtClean="0">
                <a:cs typeface="Times New Roman" pitchFamily="18" charset="0"/>
              </a:rPr>
              <a:t>	</a:t>
            </a:r>
            <a:r>
              <a:rPr lang="en-US" sz="1200" noProof="1" smtClean="0">
                <a:solidFill>
                  <a:srgbClr val="0000FF"/>
                </a:solidFill>
                <a:cs typeface="Times New Roman" pitchFamily="18" charset="0"/>
              </a:rPr>
              <a:t>int</a:t>
            </a:r>
            <a:r>
              <a:rPr lang="en-US" sz="1200" noProof="1" smtClean="0">
                <a:cs typeface="Times New Roman" pitchFamily="18" charset="0"/>
              </a:rPr>
              <a:t> m_salary;</a:t>
            </a:r>
          </a:p>
          <a:p>
            <a:pPr algn="l" rtl="0">
              <a:lnSpc>
                <a:spcPct val="80000"/>
              </a:lnSpc>
              <a:buFont typeface="Georgia" pitchFamily="18" charset="0"/>
              <a:buNone/>
            </a:pPr>
            <a:r>
              <a:rPr lang="en-US" sz="1200" noProof="1" smtClean="0">
                <a:cs typeface="Times New Roman" pitchFamily="18" charset="0"/>
              </a:rPr>
              <a:t>	</a:t>
            </a:r>
            <a:r>
              <a:rPr lang="en-US" sz="1200" noProof="1" smtClean="0">
                <a:solidFill>
                  <a:srgbClr val="0000FF"/>
                </a:solidFill>
                <a:cs typeface="Times New Roman" pitchFamily="18" charset="0"/>
              </a:rPr>
              <a:t>string</a:t>
            </a:r>
            <a:r>
              <a:rPr lang="en-US" sz="1200" noProof="1" smtClean="0">
                <a:cs typeface="Times New Roman" pitchFamily="18" charset="0"/>
              </a:rPr>
              <a:t> m_boss_mame;</a:t>
            </a:r>
          </a:p>
          <a:p>
            <a:pPr algn="l" rtl="0">
              <a:lnSpc>
                <a:spcPct val="80000"/>
              </a:lnSpc>
              <a:buFont typeface="Georgia" pitchFamily="18" charset="0"/>
              <a:buNone/>
            </a:pPr>
            <a:r>
              <a:rPr lang="en-US" sz="1200" b="1" noProof="1" smtClean="0">
                <a:solidFill>
                  <a:srgbClr val="0000FF"/>
                </a:solidFill>
                <a:cs typeface="Times New Roman" pitchFamily="18" charset="0"/>
              </a:rPr>
              <a:t>public</a:t>
            </a:r>
            <a:r>
              <a:rPr lang="en-US" sz="1200" noProof="1" smtClean="0">
                <a:cs typeface="Times New Roman" pitchFamily="18" charset="0"/>
              </a:rPr>
              <a:t>:</a:t>
            </a:r>
          </a:p>
          <a:p>
            <a:pPr algn="l" rtl="0">
              <a:lnSpc>
                <a:spcPct val="80000"/>
              </a:lnSpc>
              <a:buNone/>
            </a:pPr>
            <a:r>
              <a:rPr lang="en-US" sz="1200" noProof="1" smtClean="0">
                <a:cs typeface="Times New Roman" pitchFamily="18" charset="0"/>
              </a:rPr>
              <a:t>	</a:t>
            </a:r>
            <a:r>
              <a:rPr lang="en-US" sz="1200" b="1" noProof="1" smtClean="0">
                <a:cs typeface="Times New Roman" pitchFamily="18" charset="0"/>
              </a:rPr>
              <a:t>Worker</a:t>
            </a:r>
            <a:r>
              <a:rPr lang="en-US" sz="1200" dirty="0" smtClean="0">
                <a:cs typeface="Times New Roman" pitchFamily="18" charset="0"/>
              </a:rPr>
              <a:t> </a:t>
            </a:r>
            <a:r>
              <a:rPr lang="en-US" sz="1200" noProof="1" smtClean="0">
                <a:cs typeface="Times New Roman" pitchFamily="18" charset="0"/>
              </a:rPr>
              <a:t>(</a:t>
            </a:r>
            <a:r>
              <a:rPr lang="en-US" sz="1200" noProof="1">
                <a:solidFill>
                  <a:srgbClr val="0000FF"/>
                </a:solidFill>
                <a:cs typeface="Times New Roman" pitchFamily="18" charset="0"/>
              </a:rPr>
              <a:t>const</a:t>
            </a:r>
            <a:r>
              <a:rPr lang="en-US" sz="1200" noProof="1" smtClean="0">
                <a:cs typeface="Times New Roman" pitchFamily="18" charset="0"/>
              </a:rPr>
              <a:t> </a:t>
            </a:r>
            <a:r>
              <a:rPr lang="en-US" sz="1200" noProof="1" smtClean="0">
                <a:solidFill>
                  <a:srgbClr val="0000FF"/>
                </a:solidFill>
                <a:cs typeface="Times New Roman" pitchFamily="18" charset="0"/>
              </a:rPr>
              <a:t>int </a:t>
            </a:r>
            <a:r>
              <a:rPr lang="en-US" sz="1200" noProof="1" smtClean="0">
                <a:cs typeface="Times New Roman" pitchFamily="18" charset="0"/>
              </a:rPr>
              <a:t> worker_num, </a:t>
            </a:r>
          </a:p>
          <a:p>
            <a:pPr algn="l" rtl="0">
              <a:lnSpc>
                <a:spcPct val="80000"/>
              </a:lnSpc>
              <a:buNone/>
            </a:pPr>
            <a:r>
              <a:rPr lang="en-US" sz="1200" noProof="1">
                <a:solidFill>
                  <a:srgbClr val="0000FF"/>
                </a:solidFill>
                <a:cs typeface="Times New Roman" pitchFamily="18" charset="0"/>
              </a:rPr>
              <a:t>	</a:t>
            </a:r>
            <a:r>
              <a:rPr lang="en-US" sz="1200" noProof="1" smtClean="0">
                <a:solidFill>
                  <a:srgbClr val="0000FF"/>
                </a:solidFill>
                <a:cs typeface="Times New Roman" pitchFamily="18" charset="0"/>
              </a:rPr>
              <a:t>	const</a:t>
            </a:r>
            <a:r>
              <a:rPr lang="en-US" sz="1200" noProof="1" smtClean="0">
                <a:cs typeface="Times New Roman" pitchFamily="18" charset="0"/>
              </a:rPr>
              <a:t> </a:t>
            </a:r>
            <a:r>
              <a:rPr lang="en-US" sz="1200" noProof="1" smtClean="0">
                <a:solidFill>
                  <a:srgbClr val="0000FF"/>
                </a:solidFill>
                <a:cs typeface="Times New Roman" pitchFamily="18" charset="0"/>
              </a:rPr>
              <a:t>int </a:t>
            </a:r>
            <a:r>
              <a:rPr lang="en-US" sz="1200" noProof="1" smtClean="0">
                <a:cs typeface="Times New Roman" pitchFamily="18" charset="0"/>
              </a:rPr>
              <a:t> salary, </a:t>
            </a:r>
            <a:endParaRPr lang="en-US" sz="1200" dirty="0" smtClean="0">
              <a:cs typeface="Times New Roman" pitchFamily="18" charset="0"/>
            </a:endParaRPr>
          </a:p>
          <a:p>
            <a:pPr algn="l" rtl="0">
              <a:lnSpc>
                <a:spcPct val="80000"/>
              </a:lnSpc>
              <a:buNone/>
            </a:pPr>
            <a:r>
              <a:rPr lang="en-US" sz="1200" dirty="0" smtClean="0">
                <a:cs typeface="Times New Roman" pitchFamily="18" charset="0"/>
              </a:rPr>
              <a:t>		</a:t>
            </a:r>
            <a:r>
              <a:rPr lang="en-US" sz="1200" noProof="1" smtClean="0">
                <a:solidFill>
                  <a:srgbClr val="0000FF"/>
                </a:solidFill>
                <a:cs typeface="Times New Roman" pitchFamily="18" charset="0"/>
              </a:rPr>
              <a:t>const</a:t>
            </a:r>
            <a:r>
              <a:rPr lang="en-US" sz="1200" noProof="1" smtClean="0">
                <a:cs typeface="Times New Roman" pitchFamily="18" charset="0"/>
              </a:rPr>
              <a:t> </a:t>
            </a:r>
            <a:r>
              <a:rPr lang="en-US" sz="1200" noProof="1" smtClean="0">
                <a:solidFill>
                  <a:srgbClr val="0000FF"/>
                </a:solidFill>
                <a:cs typeface="Times New Roman" pitchFamily="18" charset="0"/>
              </a:rPr>
              <a:t>string &amp;</a:t>
            </a:r>
            <a:r>
              <a:rPr lang="en-US" sz="1200" noProof="1" smtClean="0">
                <a:cs typeface="Times New Roman" pitchFamily="18" charset="0"/>
              </a:rPr>
              <a:t> boss_mame): </a:t>
            </a:r>
          </a:p>
          <a:p>
            <a:pPr algn="l" rtl="0">
              <a:lnSpc>
                <a:spcPct val="80000"/>
              </a:lnSpc>
              <a:buFont typeface="Georgia" pitchFamily="18" charset="0"/>
              <a:buNone/>
            </a:pPr>
            <a:r>
              <a:rPr lang="en-US" sz="1200" noProof="1" smtClean="0">
                <a:cs typeface="Times New Roman" pitchFamily="18" charset="0"/>
              </a:rPr>
              <a:t>		m_worker_num(worker_num), </a:t>
            </a:r>
            <a:endParaRPr lang="en-US" sz="1200" dirty="0" smtClean="0">
              <a:cs typeface="Times New Roman" pitchFamily="18" charset="0"/>
            </a:endParaRPr>
          </a:p>
          <a:p>
            <a:pPr algn="l" rtl="0">
              <a:lnSpc>
                <a:spcPct val="80000"/>
              </a:lnSpc>
              <a:buFont typeface="Georgia" pitchFamily="18" charset="0"/>
              <a:buNone/>
            </a:pPr>
            <a:r>
              <a:rPr lang="en-US" sz="1200" dirty="0" smtClean="0">
                <a:cs typeface="Times New Roman" pitchFamily="18" charset="0"/>
              </a:rPr>
              <a:t>		</a:t>
            </a:r>
            <a:r>
              <a:rPr lang="en-US" sz="1200" noProof="1" smtClean="0">
                <a:cs typeface="Times New Roman" pitchFamily="18" charset="0"/>
              </a:rPr>
              <a:t>m_salary(salary), </a:t>
            </a:r>
            <a:endParaRPr lang="en-US" sz="1200" dirty="0" smtClean="0">
              <a:cs typeface="Times New Roman" pitchFamily="18" charset="0"/>
            </a:endParaRPr>
          </a:p>
          <a:p>
            <a:pPr algn="l" rtl="0">
              <a:lnSpc>
                <a:spcPct val="80000"/>
              </a:lnSpc>
              <a:buFont typeface="Georgia" pitchFamily="18" charset="0"/>
              <a:buNone/>
            </a:pPr>
            <a:r>
              <a:rPr lang="en-US" sz="1200" dirty="0" smtClean="0">
                <a:cs typeface="Times New Roman" pitchFamily="18" charset="0"/>
              </a:rPr>
              <a:t>		m</a:t>
            </a:r>
            <a:r>
              <a:rPr lang="en-US" sz="1200" noProof="1" smtClean="0">
                <a:cs typeface="Times New Roman" pitchFamily="18" charset="0"/>
              </a:rPr>
              <a:t>_boss_mame(boss_mame)</a:t>
            </a:r>
          </a:p>
          <a:p>
            <a:pPr algn="l" rtl="0">
              <a:lnSpc>
                <a:spcPct val="80000"/>
              </a:lnSpc>
              <a:buNone/>
            </a:pPr>
            <a:r>
              <a:rPr lang="en-US" sz="1200" noProof="1">
                <a:cs typeface="Times New Roman" pitchFamily="18" charset="0"/>
              </a:rPr>
              <a:t>	</a:t>
            </a:r>
            <a:r>
              <a:rPr lang="en-US" sz="1200" noProof="1" smtClean="0">
                <a:cs typeface="Times New Roman" pitchFamily="18" charset="0"/>
              </a:rPr>
              <a:t>	</a:t>
            </a:r>
            <a:r>
              <a:rPr lang="en-US" sz="1200" noProof="1">
                <a:cs typeface="Times New Roman" pitchFamily="18" charset="0"/>
              </a:rPr>
              <a:t>{cout</a:t>
            </a:r>
            <a:r>
              <a:rPr lang="en-US" sz="1200" noProof="1" smtClean="0">
                <a:cs typeface="Times New Roman" pitchFamily="18" charset="0"/>
              </a:rPr>
              <a:t>&lt;&lt;</a:t>
            </a:r>
            <a:r>
              <a:rPr lang="en-US" sz="1200" noProof="1" smtClean="0">
                <a:solidFill>
                  <a:srgbClr val="FF0000"/>
                </a:solidFill>
                <a:cs typeface="Times New Roman" pitchFamily="18" charset="0"/>
              </a:rPr>
              <a:t>"Ctor Worker " </a:t>
            </a:r>
            <a:r>
              <a:rPr lang="en-US" sz="1200" noProof="1">
                <a:cs typeface="Times New Roman" pitchFamily="18" charset="0"/>
              </a:rPr>
              <a:t>&lt;&lt;endl;}</a:t>
            </a:r>
            <a:endParaRPr lang="en-US" sz="1200" noProof="1" smtClean="0">
              <a:cs typeface="Times New Roman" pitchFamily="18" charset="0"/>
            </a:endParaRPr>
          </a:p>
          <a:p>
            <a:pPr algn="l" rtl="0">
              <a:lnSpc>
                <a:spcPct val="80000"/>
              </a:lnSpc>
              <a:buFont typeface="Georgia" pitchFamily="18" charset="0"/>
              <a:buNone/>
            </a:pPr>
            <a:r>
              <a:rPr lang="en-US" sz="1200" noProof="1" smtClean="0">
                <a:cs typeface="Times New Roman" pitchFamily="18" charset="0"/>
              </a:rPr>
              <a:t>	~</a:t>
            </a:r>
            <a:r>
              <a:rPr lang="en-US" sz="1200" b="1" noProof="1" smtClean="0">
                <a:cs typeface="Times New Roman" pitchFamily="18" charset="0"/>
              </a:rPr>
              <a:t>Worker</a:t>
            </a:r>
            <a:r>
              <a:rPr lang="en-US" sz="1200" noProof="1" smtClean="0">
                <a:cs typeface="Times New Roman" pitchFamily="18" charset="0"/>
              </a:rPr>
              <a:t>() {}</a:t>
            </a:r>
          </a:p>
          <a:p>
            <a:pPr algn="l" rtl="0">
              <a:lnSpc>
                <a:spcPct val="80000"/>
              </a:lnSpc>
              <a:buFont typeface="Georgia" pitchFamily="18" charset="0"/>
              <a:buNone/>
            </a:pPr>
            <a:r>
              <a:rPr lang="en-US" sz="1200" noProof="1" smtClean="0">
                <a:cs typeface="Times New Roman" pitchFamily="18" charset="0"/>
              </a:rPr>
              <a:t>	</a:t>
            </a:r>
            <a:r>
              <a:rPr lang="en-US" sz="1200" noProof="1" smtClean="0">
                <a:solidFill>
                  <a:srgbClr val="0000FF"/>
                </a:solidFill>
                <a:cs typeface="Times New Roman" pitchFamily="18" charset="0"/>
              </a:rPr>
              <a:t>void</a:t>
            </a:r>
            <a:r>
              <a:rPr lang="en-US" sz="1200" noProof="1" smtClean="0">
                <a:cs typeface="Times New Roman" pitchFamily="18" charset="0"/>
              </a:rPr>
              <a:t> print()</a:t>
            </a:r>
            <a:r>
              <a:rPr lang="en-US" sz="1200" dirty="0" smtClean="0">
                <a:cs typeface="Times New Roman" pitchFamily="18" charset="0"/>
              </a:rPr>
              <a:t> </a:t>
            </a:r>
          </a:p>
          <a:p>
            <a:pPr algn="l" rtl="0">
              <a:lnSpc>
                <a:spcPct val="80000"/>
              </a:lnSpc>
              <a:buFont typeface="Georgia" pitchFamily="18" charset="0"/>
              <a:buNone/>
            </a:pPr>
            <a:r>
              <a:rPr lang="en-US" sz="1200" dirty="0" smtClean="0">
                <a:cs typeface="Times New Roman" pitchFamily="18" charset="0"/>
              </a:rPr>
              <a:t>	</a:t>
            </a:r>
            <a:r>
              <a:rPr lang="en-US" sz="1200" noProof="1" smtClean="0">
                <a:cs typeface="Times New Roman" pitchFamily="18" charset="0"/>
              </a:rPr>
              <a:t>{</a:t>
            </a:r>
            <a:r>
              <a:rPr lang="en-US" sz="1200" dirty="0" smtClean="0">
                <a:cs typeface="Times New Roman" pitchFamily="18" charset="0"/>
              </a:rPr>
              <a:t> </a:t>
            </a:r>
            <a:r>
              <a:rPr lang="en-US" sz="1200" noProof="1" smtClean="0">
                <a:cs typeface="Times New Roman" pitchFamily="18" charset="0"/>
              </a:rPr>
              <a:t>cout&lt;&lt;</a:t>
            </a:r>
            <a:r>
              <a:rPr lang="en-US" sz="1200" noProof="1" smtClean="0">
                <a:solidFill>
                  <a:srgbClr val="FF0000"/>
                </a:solidFill>
                <a:cs typeface="Times New Roman" pitchFamily="18" charset="0"/>
              </a:rPr>
              <a:t>"Worker Print " </a:t>
            </a:r>
            <a:r>
              <a:rPr lang="en-US" sz="1200" noProof="1" smtClean="0">
                <a:cs typeface="Times New Roman" pitchFamily="18" charset="0"/>
              </a:rPr>
              <a:t>&lt;&lt;endl;</a:t>
            </a:r>
            <a:r>
              <a:rPr lang="en-US" sz="1200" dirty="0" smtClean="0">
                <a:cs typeface="Times New Roman" pitchFamily="18" charset="0"/>
              </a:rPr>
              <a:t> </a:t>
            </a:r>
            <a:r>
              <a:rPr lang="en-US" sz="1200" noProof="1" smtClean="0">
                <a:cs typeface="Times New Roman" pitchFamily="18" charset="0"/>
              </a:rPr>
              <a:t>}</a:t>
            </a:r>
          </a:p>
          <a:p>
            <a:pPr algn="l" rtl="0">
              <a:lnSpc>
                <a:spcPct val="80000"/>
              </a:lnSpc>
              <a:buFont typeface="Georgia" pitchFamily="18" charset="0"/>
              <a:buNone/>
            </a:pPr>
            <a:r>
              <a:rPr lang="en-US" sz="1200" noProof="1" smtClean="0">
                <a:cs typeface="Times New Roman" pitchFamily="18" charset="0"/>
              </a:rPr>
              <a:t>};</a:t>
            </a:r>
            <a:endParaRPr lang="en-US" sz="1200" dirty="0" smtClean="0">
              <a:cs typeface="Times New Roman" pitchFamily="18" charset="0"/>
            </a:endParaRPr>
          </a:p>
          <a:p>
            <a:pPr algn="l" rtl="0">
              <a:lnSpc>
                <a:spcPct val="80000"/>
              </a:lnSpc>
              <a:buFont typeface="Georgia" pitchFamily="18" charset="0"/>
              <a:buNone/>
            </a:pPr>
            <a:endParaRPr lang="en-US" sz="1400" dirty="0" smtClean="0">
              <a:cs typeface="Times New Roman" pitchFamily="18" charset="0"/>
            </a:endParaRPr>
          </a:p>
        </p:txBody>
      </p:sp>
      <p:sp>
        <p:nvSpPr>
          <p:cNvPr id="70663" name="Text Box 7"/>
          <p:cNvSpPr txBox="1">
            <a:spLocks noChangeArrowheads="1"/>
          </p:cNvSpPr>
          <p:nvPr/>
        </p:nvSpPr>
        <p:spPr bwMode="auto">
          <a:xfrm>
            <a:off x="4645025" y="2734756"/>
            <a:ext cx="4535487"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algn="ctr"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algn="ctr"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algn="ctr"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algn="ctr" eaLnBrk="0" fontAlgn="base" hangingPunct="0">
              <a:spcBef>
                <a:spcPct val="0"/>
              </a:spcBef>
              <a:spcAft>
                <a:spcPct val="0"/>
              </a:spcAft>
              <a:defRPr>
                <a:solidFill>
                  <a:schemeClr val="tx1"/>
                </a:solidFill>
                <a:latin typeface="Georgia" pitchFamily="18" charset="0"/>
                <a:cs typeface="Arial" pitchFamily="34" charset="0"/>
              </a:defRPr>
            </a:lvl9pPr>
          </a:lstStyle>
          <a:p>
            <a:pPr algn="l" rtl="0" eaLnBrk="1" hangingPunct="1"/>
            <a:r>
              <a:rPr lang="en-US" sz="1400" b="1" noProof="1">
                <a:solidFill>
                  <a:srgbClr val="0000FF"/>
                </a:solidFill>
              </a:rPr>
              <a:t>class</a:t>
            </a:r>
            <a:r>
              <a:rPr lang="en-US" sz="1400" noProof="1"/>
              <a:t> </a:t>
            </a:r>
            <a:r>
              <a:rPr lang="en-US" sz="1400" b="1" noProof="1"/>
              <a:t>Teacher</a:t>
            </a:r>
            <a:r>
              <a:rPr lang="en-US" sz="1400" b="1" dirty="0"/>
              <a:t> </a:t>
            </a:r>
            <a:r>
              <a:rPr lang="en-US" sz="1400" noProof="1"/>
              <a:t>: </a:t>
            </a:r>
            <a:r>
              <a:rPr lang="en-US" sz="1400" b="1" noProof="1">
                <a:solidFill>
                  <a:srgbClr val="0000FF"/>
                </a:solidFill>
              </a:rPr>
              <a:t>public</a:t>
            </a:r>
            <a:r>
              <a:rPr lang="en-US" sz="1400" noProof="1"/>
              <a:t> </a:t>
            </a:r>
            <a:r>
              <a:rPr lang="en-US" sz="1400" b="1" noProof="1"/>
              <a:t>Worker</a:t>
            </a:r>
          </a:p>
          <a:p>
            <a:pPr algn="l" rtl="0" eaLnBrk="1" hangingPunct="1"/>
            <a:r>
              <a:rPr lang="en-US" sz="1400" noProof="1"/>
              <a:t>{</a:t>
            </a:r>
          </a:p>
          <a:p>
            <a:pPr algn="l" rtl="0" eaLnBrk="1" hangingPunct="1"/>
            <a:r>
              <a:rPr lang="en-US" sz="1400" b="1" noProof="1">
                <a:solidFill>
                  <a:srgbClr val="0000FF"/>
                </a:solidFill>
              </a:rPr>
              <a:t>protected</a:t>
            </a:r>
            <a:r>
              <a:rPr lang="en-US" sz="1400" noProof="1"/>
              <a:t>:</a:t>
            </a:r>
          </a:p>
          <a:p>
            <a:pPr algn="l" rtl="0" eaLnBrk="1" hangingPunct="1"/>
            <a:r>
              <a:rPr lang="en-US" sz="1400" dirty="0"/>
              <a:t>     </a:t>
            </a:r>
            <a:r>
              <a:rPr lang="en-US" sz="1400" noProof="1">
                <a:solidFill>
                  <a:srgbClr val="0000FF"/>
                </a:solidFill>
              </a:rPr>
              <a:t>string</a:t>
            </a:r>
            <a:r>
              <a:rPr lang="en-US" sz="1400" noProof="1"/>
              <a:t> m_course_name;</a:t>
            </a:r>
          </a:p>
          <a:p>
            <a:pPr algn="l" rtl="0" eaLnBrk="1" hangingPunct="1"/>
            <a:r>
              <a:rPr lang="en-US" sz="1400" b="1" noProof="1">
                <a:solidFill>
                  <a:srgbClr val="0000FF"/>
                </a:solidFill>
              </a:rPr>
              <a:t>public</a:t>
            </a:r>
            <a:r>
              <a:rPr lang="en-US" sz="1400" noProof="1"/>
              <a:t>:</a:t>
            </a:r>
          </a:p>
          <a:p>
            <a:pPr algn="l" rtl="0" eaLnBrk="1" hangingPunct="1"/>
            <a:r>
              <a:rPr lang="en-US" sz="1400" dirty="0"/>
              <a:t>     </a:t>
            </a:r>
            <a:r>
              <a:rPr lang="en-US" sz="1400" b="1" noProof="1"/>
              <a:t>Teacher</a:t>
            </a:r>
            <a:r>
              <a:rPr lang="en-US" sz="1400" dirty="0"/>
              <a:t> </a:t>
            </a:r>
            <a:r>
              <a:rPr lang="en-US" sz="1400" noProof="1" smtClean="0"/>
              <a:t>(</a:t>
            </a:r>
            <a:r>
              <a:rPr lang="en-US" sz="1400" noProof="1">
                <a:solidFill>
                  <a:srgbClr val="0000FF"/>
                </a:solidFill>
                <a:cs typeface="Times New Roman" pitchFamily="18" charset="0"/>
              </a:rPr>
              <a:t>const</a:t>
            </a:r>
            <a:r>
              <a:rPr lang="en-US" sz="1400" noProof="1">
                <a:cs typeface="Times New Roman" pitchFamily="18" charset="0"/>
              </a:rPr>
              <a:t> </a:t>
            </a:r>
            <a:r>
              <a:rPr lang="en-US" sz="1400" noProof="1" smtClean="0">
                <a:solidFill>
                  <a:srgbClr val="0000FF"/>
                </a:solidFill>
              </a:rPr>
              <a:t>string &amp;</a:t>
            </a:r>
            <a:r>
              <a:rPr lang="en-US" sz="1400" noProof="1" smtClean="0"/>
              <a:t> </a:t>
            </a:r>
            <a:r>
              <a:rPr lang="en-US" sz="1400" noProof="1"/>
              <a:t>course_name, </a:t>
            </a:r>
            <a:endParaRPr lang="en-US" sz="1400" dirty="0"/>
          </a:p>
          <a:p>
            <a:pPr algn="l" rtl="0" eaLnBrk="1" hangingPunct="1"/>
            <a:r>
              <a:rPr lang="en-US" sz="1400" dirty="0"/>
              <a:t> </a:t>
            </a:r>
            <a:r>
              <a:rPr lang="en-US" sz="1400" dirty="0" smtClean="0"/>
              <a:t>              </a:t>
            </a:r>
            <a:r>
              <a:rPr lang="en-US" sz="1400" noProof="1" smtClean="0">
                <a:solidFill>
                  <a:srgbClr val="0000FF"/>
                </a:solidFill>
                <a:cs typeface="Times New Roman" pitchFamily="18" charset="0"/>
              </a:rPr>
              <a:t>const</a:t>
            </a:r>
            <a:r>
              <a:rPr lang="en-US" sz="1400" dirty="0" smtClean="0"/>
              <a:t> </a:t>
            </a:r>
            <a:r>
              <a:rPr lang="en-US" sz="1400" noProof="1" smtClean="0">
                <a:solidFill>
                  <a:srgbClr val="0000FF"/>
                </a:solidFill>
              </a:rPr>
              <a:t>int </a:t>
            </a:r>
            <a:r>
              <a:rPr lang="en-US" sz="1400" noProof="1" smtClean="0"/>
              <a:t> </a:t>
            </a:r>
            <a:r>
              <a:rPr lang="en-US" sz="1400" noProof="1"/>
              <a:t>worker_num, </a:t>
            </a:r>
            <a:r>
              <a:rPr lang="en-US" sz="1400" noProof="1">
                <a:solidFill>
                  <a:srgbClr val="0000FF"/>
                </a:solidFill>
                <a:cs typeface="Times New Roman" pitchFamily="18" charset="0"/>
              </a:rPr>
              <a:t>const</a:t>
            </a:r>
            <a:r>
              <a:rPr lang="en-US" sz="1400" dirty="0"/>
              <a:t> </a:t>
            </a:r>
            <a:r>
              <a:rPr lang="en-US" sz="1400" noProof="1">
                <a:solidFill>
                  <a:srgbClr val="0000FF"/>
                </a:solidFill>
              </a:rPr>
              <a:t>int </a:t>
            </a:r>
            <a:r>
              <a:rPr lang="en-US" sz="1400" noProof="1" smtClean="0"/>
              <a:t> </a:t>
            </a:r>
            <a:r>
              <a:rPr lang="en-US" sz="1400" noProof="1"/>
              <a:t>salary, </a:t>
            </a:r>
            <a:endParaRPr lang="en-US" sz="1400" dirty="0"/>
          </a:p>
          <a:p>
            <a:pPr algn="l" rtl="0" eaLnBrk="1" hangingPunct="1"/>
            <a:r>
              <a:rPr lang="en-US" sz="1400" dirty="0"/>
              <a:t> </a:t>
            </a:r>
            <a:r>
              <a:rPr lang="en-US" sz="1400" dirty="0" smtClean="0"/>
              <a:t>              </a:t>
            </a:r>
            <a:r>
              <a:rPr lang="en-US" sz="1400" dirty="0">
                <a:solidFill>
                  <a:srgbClr val="0000FF"/>
                </a:solidFill>
                <a:cs typeface="Times New Roman" pitchFamily="18" charset="0"/>
              </a:rPr>
              <a:t>const </a:t>
            </a:r>
            <a:r>
              <a:rPr lang="en-US" sz="1400" noProof="1">
                <a:solidFill>
                  <a:srgbClr val="0000FF"/>
                </a:solidFill>
                <a:cs typeface="Times New Roman" pitchFamily="18" charset="0"/>
              </a:rPr>
              <a:t>string &amp; </a:t>
            </a:r>
            <a:r>
              <a:rPr lang="en-US" sz="1400" noProof="1" smtClean="0"/>
              <a:t>boss_mame</a:t>
            </a:r>
            <a:r>
              <a:rPr lang="en-US" sz="1400" noProof="1"/>
              <a:t>):</a:t>
            </a:r>
          </a:p>
          <a:p>
            <a:pPr algn="l" rtl="0" eaLnBrk="1" hangingPunct="1"/>
            <a:r>
              <a:rPr lang="en-US" sz="1400" noProof="1"/>
              <a:t>     </a:t>
            </a:r>
            <a:r>
              <a:rPr lang="en-US" sz="1400" dirty="0"/>
              <a:t>          </a:t>
            </a:r>
            <a:r>
              <a:rPr lang="en-US" sz="1400" b="1" noProof="1"/>
              <a:t>Worker</a:t>
            </a:r>
            <a:r>
              <a:rPr lang="en-US" sz="1400" dirty="0"/>
              <a:t> </a:t>
            </a:r>
            <a:r>
              <a:rPr lang="en-US" sz="1400" noProof="1"/>
              <a:t>(worker_num, salary, boss_mame), </a:t>
            </a:r>
            <a:r>
              <a:rPr lang="en-US" sz="1400" dirty="0"/>
              <a:t>          </a:t>
            </a:r>
          </a:p>
          <a:p>
            <a:pPr algn="l" rtl="0" eaLnBrk="1" hangingPunct="1"/>
            <a:r>
              <a:rPr lang="en-US" sz="1400" dirty="0"/>
              <a:t>                </a:t>
            </a:r>
            <a:r>
              <a:rPr lang="en-US" sz="1400" noProof="1"/>
              <a:t>m_course_name</a:t>
            </a:r>
            <a:r>
              <a:rPr lang="en-US" sz="1400" dirty="0"/>
              <a:t> </a:t>
            </a:r>
            <a:r>
              <a:rPr lang="en-US" sz="1400" noProof="1"/>
              <a:t>(course_name) </a:t>
            </a:r>
            <a:endParaRPr lang="en-US" sz="1400" noProof="1" smtClean="0"/>
          </a:p>
          <a:p>
            <a:pPr algn="l" rtl="0" eaLnBrk="1" hangingPunct="1"/>
            <a:r>
              <a:rPr lang="en-US" sz="1400" noProof="1" smtClean="0"/>
              <a:t>                {</a:t>
            </a:r>
            <a:r>
              <a:rPr lang="en-US" sz="1400" noProof="1">
                <a:cs typeface="Times New Roman" pitchFamily="18" charset="0"/>
              </a:rPr>
              <a:t>cout</a:t>
            </a:r>
            <a:r>
              <a:rPr lang="en-US" sz="1400" noProof="1" smtClean="0">
                <a:cs typeface="Times New Roman" pitchFamily="18" charset="0"/>
              </a:rPr>
              <a:t>&lt;&lt;</a:t>
            </a:r>
            <a:r>
              <a:rPr lang="en-US" sz="1400" noProof="1" smtClean="0">
                <a:solidFill>
                  <a:srgbClr val="FF0000"/>
                </a:solidFill>
                <a:cs typeface="Times New Roman" pitchFamily="18" charset="0"/>
              </a:rPr>
              <a:t>"Ctor Teacher " </a:t>
            </a:r>
            <a:r>
              <a:rPr lang="en-US" sz="1400" noProof="1">
                <a:cs typeface="Times New Roman" pitchFamily="18" charset="0"/>
              </a:rPr>
              <a:t>&lt;&lt;</a:t>
            </a:r>
            <a:r>
              <a:rPr lang="en-US" sz="1400" noProof="1" smtClean="0">
                <a:cs typeface="Times New Roman" pitchFamily="18" charset="0"/>
              </a:rPr>
              <a:t>endl;</a:t>
            </a:r>
            <a:r>
              <a:rPr lang="en-US" sz="1400" noProof="1" smtClean="0"/>
              <a:t>}</a:t>
            </a:r>
            <a:endParaRPr lang="en-US" sz="1400" dirty="0"/>
          </a:p>
          <a:p>
            <a:pPr algn="l" rtl="0" eaLnBrk="1" hangingPunct="1"/>
            <a:r>
              <a:rPr lang="en-US" sz="1400" dirty="0"/>
              <a:t>     </a:t>
            </a:r>
            <a:r>
              <a:rPr lang="en-US" sz="1400" b="1" noProof="1"/>
              <a:t>~Teacher</a:t>
            </a:r>
            <a:r>
              <a:rPr lang="en-US" sz="1400" dirty="0"/>
              <a:t> </a:t>
            </a:r>
            <a:r>
              <a:rPr lang="en-US" sz="1400" noProof="1"/>
              <a:t>() {}</a:t>
            </a:r>
          </a:p>
          <a:p>
            <a:pPr algn="l" rtl="0" eaLnBrk="1" hangingPunct="1"/>
            <a:r>
              <a:rPr lang="en-US" sz="1400" dirty="0"/>
              <a:t>     </a:t>
            </a:r>
            <a:r>
              <a:rPr lang="en-US" sz="1400" noProof="1">
                <a:solidFill>
                  <a:srgbClr val="0000FF"/>
                </a:solidFill>
              </a:rPr>
              <a:t>void</a:t>
            </a:r>
            <a:r>
              <a:rPr lang="en-US" sz="1400" noProof="1"/>
              <a:t> print</a:t>
            </a:r>
            <a:r>
              <a:rPr lang="en-US" sz="1400" dirty="0"/>
              <a:t> </a:t>
            </a:r>
            <a:r>
              <a:rPr lang="en-US" sz="1400" noProof="1"/>
              <a:t>()</a:t>
            </a:r>
            <a:r>
              <a:rPr lang="en-US" sz="1400" dirty="0"/>
              <a:t> </a:t>
            </a:r>
          </a:p>
          <a:p>
            <a:pPr algn="l" rtl="0" eaLnBrk="1" hangingPunct="1"/>
            <a:r>
              <a:rPr lang="en-US" sz="1400" dirty="0"/>
              <a:t>          	</a:t>
            </a:r>
            <a:r>
              <a:rPr lang="en-US" sz="1400" noProof="1"/>
              <a:t>{ cout &lt;&lt; </a:t>
            </a:r>
            <a:r>
              <a:rPr lang="en-US" sz="1400" noProof="1" smtClean="0">
                <a:solidFill>
                  <a:schemeClr val="hlink"/>
                </a:solidFill>
              </a:rPr>
              <a:t>"Teacher </a:t>
            </a:r>
            <a:r>
              <a:rPr lang="en-US" sz="1400" noProof="1">
                <a:solidFill>
                  <a:schemeClr val="hlink"/>
                </a:solidFill>
              </a:rPr>
              <a:t>Print </a:t>
            </a:r>
            <a:r>
              <a:rPr lang="en-US" sz="1400" noProof="1" smtClean="0">
                <a:solidFill>
                  <a:schemeClr val="hlink"/>
                </a:solidFill>
              </a:rPr>
              <a:t>"</a:t>
            </a:r>
            <a:r>
              <a:rPr lang="en-US" sz="1400" noProof="1" smtClean="0"/>
              <a:t> </a:t>
            </a:r>
            <a:r>
              <a:rPr lang="en-US" sz="1400" dirty="0"/>
              <a:t>&lt;&lt;</a:t>
            </a:r>
            <a:r>
              <a:rPr lang="en-US" sz="1400" noProof="1"/>
              <a:t>endl</a:t>
            </a:r>
            <a:r>
              <a:rPr lang="en-US" sz="1400" dirty="0"/>
              <a:t>;</a:t>
            </a:r>
          </a:p>
          <a:p>
            <a:pPr algn="l" rtl="0" eaLnBrk="1" hangingPunct="1"/>
            <a:r>
              <a:rPr lang="en-US" sz="1400" dirty="0"/>
              <a:t> 	</a:t>
            </a:r>
            <a:r>
              <a:rPr lang="en-US" sz="1400" b="1" dirty="0"/>
              <a:t>Worker</a:t>
            </a:r>
            <a:r>
              <a:rPr lang="en-US" sz="1400" dirty="0"/>
              <a:t>::print()</a:t>
            </a:r>
            <a:r>
              <a:rPr lang="en-US" sz="1400" noProof="1"/>
              <a:t>;</a:t>
            </a:r>
            <a:r>
              <a:rPr lang="en-US" sz="1400" dirty="0"/>
              <a:t> </a:t>
            </a:r>
            <a:r>
              <a:rPr lang="en-US" sz="1400" noProof="1"/>
              <a:t>}</a:t>
            </a:r>
            <a:endParaRPr lang="en-US" sz="1400" dirty="0"/>
          </a:p>
          <a:p>
            <a:pPr algn="l" rtl="0" eaLnBrk="1" hangingPunct="1"/>
            <a:r>
              <a:rPr lang="en-US" sz="1400" noProof="1"/>
              <a:t>};</a:t>
            </a:r>
            <a:endParaRPr lang="en-US" sz="1400" dirty="0"/>
          </a:p>
          <a:p>
            <a:pPr algn="l" rtl="0" eaLnBrk="1" hangingPunct="1">
              <a:spcBef>
                <a:spcPct val="50000"/>
              </a:spcBef>
            </a:pPr>
            <a:endParaRPr lang="en-US" sz="1400" b="1" dirty="0"/>
          </a:p>
        </p:txBody>
      </p:sp>
      <p:grpSp>
        <p:nvGrpSpPr>
          <p:cNvPr id="2" name="Group 15"/>
          <p:cNvGrpSpPr>
            <a:grpSpLocks/>
          </p:cNvGrpSpPr>
          <p:nvPr/>
        </p:nvGrpSpPr>
        <p:grpSpPr bwMode="auto">
          <a:xfrm>
            <a:off x="7618412" y="980728"/>
            <a:ext cx="1223963" cy="1655763"/>
            <a:chOff x="2336" y="2160"/>
            <a:chExt cx="771" cy="1043"/>
          </a:xfrm>
        </p:grpSpPr>
        <p:sp>
          <p:nvSpPr>
            <p:cNvPr id="12297" name="Rectangle 8"/>
            <p:cNvSpPr>
              <a:spLocks noChangeArrowheads="1"/>
            </p:cNvSpPr>
            <p:nvPr/>
          </p:nvSpPr>
          <p:spPr bwMode="auto">
            <a:xfrm>
              <a:off x="2381" y="2160"/>
              <a:ext cx="680"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Worker</a:t>
              </a:r>
            </a:p>
          </p:txBody>
        </p:sp>
        <p:sp>
          <p:nvSpPr>
            <p:cNvPr id="12298" name="Line 9"/>
            <p:cNvSpPr>
              <a:spLocks noChangeShapeType="1"/>
            </p:cNvSpPr>
            <p:nvPr/>
          </p:nvSpPr>
          <p:spPr bwMode="auto">
            <a:xfrm flipV="1">
              <a:off x="2699" y="2432"/>
              <a:ext cx="0" cy="499"/>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2299" name="Rectangle 10"/>
            <p:cNvSpPr>
              <a:spLocks noChangeArrowheads="1"/>
            </p:cNvSpPr>
            <p:nvPr/>
          </p:nvSpPr>
          <p:spPr bwMode="auto">
            <a:xfrm>
              <a:off x="2336" y="2976"/>
              <a:ext cx="771" cy="227"/>
            </a:xfrm>
            <a:prstGeom prst="rect">
              <a:avLst/>
            </a:prstGeom>
            <a:solidFill>
              <a:srgbClr val="97D3FF"/>
            </a:solidFill>
            <a:ln w="19050" algn="ctr">
              <a:solidFill>
                <a:srgbClr val="3B3B64"/>
              </a:solidFill>
              <a:miter lim="800000"/>
              <a:headEnd/>
              <a:tailEnd/>
            </a:ln>
          </p:spPr>
          <p:txBody>
            <a:bodyPr wrap="none" anchor="ctr"/>
            <a:lstStyle/>
            <a:p>
              <a:pPr algn="ctr"/>
              <a:r>
                <a:rPr lang="en-US" b="1" dirty="0"/>
                <a:t>Teacher</a:t>
              </a:r>
            </a:p>
          </p:txBody>
        </p:sp>
      </p:grpSp>
      <p:sp>
        <p:nvSpPr>
          <p:cNvPr id="70668" name="AutoShape 12"/>
          <p:cNvSpPr>
            <a:spLocks noChangeArrowheads="1"/>
          </p:cNvSpPr>
          <p:nvPr/>
        </p:nvSpPr>
        <p:spPr bwMode="auto">
          <a:xfrm>
            <a:off x="107504" y="5805264"/>
            <a:ext cx="4433701" cy="981075"/>
          </a:xfrm>
          <a:prstGeom prst="horizontalScroll">
            <a:avLst>
              <a:gd name="adj" fmla="val 12500"/>
            </a:avLst>
          </a:prstGeom>
          <a:solidFill>
            <a:srgbClr val="FF6699"/>
          </a:solidFill>
          <a:ln w="19050">
            <a:solidFill>
              <a:srgbClr val="3B3B64"/>
            </a:solidFill>
            <a:round/>
            <a:headEnd/>
            <a:tailEnd/>
          </a:ln>
        </p:spPr>
        <p:txBody>
          <a:bodyPr wrap="none" anchor="ctr"/>
          <a:lstStyle/>
          <a:p>
            <a:r>
              <a:rPr lang="he-IL" b="1" dirty="0"/>
              <a:t>שימו לב לצורת הקריאה ל-</a:t>
            </a:r>
            <a:r>
              <a:rPr lang="en-US" b="1" dirty="0"/>
              <a:t>Ctor</a:t>
            </a:r>
            <a:r>
              <a:rPr lang="he-IL" b="1" dirty="0"/>
              <a:t> של </a:t>
            </a:r>
            <a:r>
              <a:rPr lang="en-US" b="1" dirty="0"/>
              <a:t>Worker</a:t>
            </a:r>
            <a:endParaRPr lang="he-IL" b="1" dirty="0"/>
          </a:p>
          <a:p>
            <a:pPr eaLnBrk="0" hangingPunct="0">
              <a:spcBef>
                <a:spcPct val="30000"/>
              </a:spcBef>
            </a:pPr>
            <a:r>
              <a:rPr lang="en-US" dirty="0"/>
              <a:t>CTor</a:t>
            </a:r>
            <a:r>
              <a:rPr lang="he-IL" dirty="0"/>
              <a:t> לא עובר </a:t>
            </a:r>
            <a:r>
              <a:rPr lang="he-IL" dirty="0" smtClean="0"/>
              <a:t>בירושה..</a:t>
            </a:r>
            <a:endParaRPr lang="en-US" b="1" dirty="0"/>
          </a:p>
        </p:txBody>
      </p:sp>
      <p:sp>
        <p:nvSpPr>
          <p:cNvPr id="70670" name="AutoShape 14"/>
          <p:cNvSpPr>
            <a:spLocks/>
          </p:cNvSpPr>
          <p:nvPr/>
        </p:nvSpPr>
        <p:spPr bwMode="auto">
          <a:xfrm>
            <a:off x="5072964" y="6138862"/>
            <a:ext cx="3963532" cy="719138"/>
          </a:xfrm>
          <a:prstGeom prst="borderCallout1">
            <a:avLst>
              <a:gd name="adj1" fmla="val 16368"/>
              <a:gd name="adj2" fmla="val 41297"/>
              <a:gd name="adj3" fmla="val -25621"/>
              <a:gd name="adj4" fmla="val 33015"/>
            </a:avLst>
          </a:prstGeom>
          <a:solidFill>
            <a:srgbClr val="F48704"/>
          </a:solidFill>
          <a:ln w="31750" algn="ctr">
            <a:solidFill>
              <a:srgbClr val="3B3B64"/>
            </a:solidFill>
            <a:miter lim="800000"/>
            <a:headEnd/>
            <a:tailEnd type="triangle" w="lg" len="lg"/>
          </a:ln>
        </p:spPr>
        <p:txBody>
          <a:bodyPr anchor="ctr"/>
          <a:lstStyle/>
          <a:p>
            <a:endParaRPr lang="he-IL" b="1" dirty="0"/>
          </a:p>
          <a:p>
            <a:r>
              <a:rPr lang="he-IL" dirty="0"/>
              <a:t>קריאה ל-</a:t>
            </a:r>
            <a:r>
              <a:rPr lang="en-US" dirty="0"/>
              <a:t>print</a:t>
            </a:r>
            <a:r>
              <a:rPr lang="he-IL" dirty="0"/>
              <a:t> </a:t>
            </a:r>
            <a:r>
              <a:rPr lang="he-IL" dirty="0" smtClean="0"/>
              <a:t>של אובייקט </a:t>
            </a:r>
            <a:r>
              <a:rPr lang="he-IL" dirty="0"/>
              <a:t>ה-</a:t>
            </a:r>
            <a:r>
              <a:rPr lang="en-US" dirty="0" smtClean="0"/>
              <a:t>Worker</a:t>
            </a:r>
            <a:r>
              <a:rPr lang="he-IL" dirty="0" smtClean="0"/>
              <a:t>.</a:t>
            </a:r>
            <a:r>
              <a:rPr lang="en-US" dirty="0" smtClean="0"/>
              <a:t/>
            </a:r>
            <a:br>
              <a:rPr lang="en-US" dirty="0" smtClean="0"/>
            </a:br>
            <a:r>
              <a:rPr lang="he-IL" dirty="0" smtClean="0"/>
              <a:t>קריאה רגילה תגרום לרקורסיה ללא עצירה.</a:t>
            </a:r>
            <a:endParaRPr lang="en-US" dirty="0"/>
          </a:p>
          <a:p>
            <a:endParaRPr lang="en-US" dirty="0"/>
          </a:p>
        </p:txBody>
      </p:sp>
      <p:sp>
        <p:nvSpPr>
          <p:cNvPr id="5" name="מציין מיקום של מספר שקופית 4"/>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8</a:t>
            </a:fld>
            <a:endParaRPr lang="he-IL" dirty="0"/>
          </a:p>
        </p:txBody>
      </p:sp>
    </p:spTree>
    <p:extLst>
      <p:ext uri="{BB962C8B-B14F-4D97-AF65-F5344CB8AC3E}">
        <p14:creationId xmlns:p14="http://schemas.microsoft.com/office/powerpoint/2010/main" val="1828573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7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3" grpId="0"/>
      <p:bldP spid="70668" grpId="0" animBg="1"/>
      <p:bldP spid="706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r>
              <a:rPr lang="en-US" dirty="0" smtClean="0">
                <a:cs typeface="Arial" pitchFamily="34" charset="0"/>
              </a:rPr>
              <a:t>Single vs. Multiple Inheritance (MI)</a:t>
            </a:r>
          </a:p>
        </p:txBody>
      </p:sp>
      <p:sp>
        <p:nvSpPr>
          <p:cNvPr id="13315" name="Rectangle 5"/>
          <p:cNvSpPr>
            <a:spLocks noChangeArrowheads="1"/>
          </p:cNvSpPr>
          <p:nvPr/>
        </p:nvSpPr>
        <p:spPr bwMode="auto">
          <a:xfrm>
            <a:off x="2990850" y="3067050"/>
            <a:ext cx="1079500" cy="360363"/>
          </a:xfrm>
          <a:prstGeom prst="rect">
            <a:avLst/>
          </a:prstGeom>
          <a:solidFill>
            <a:srgbClr val="97D3FF"/>
          </a:solidFill>
          <a:ln w="19050" algn="ctr">
            <a:solidFill>
              <a:srgbClr val="3B3B64"/>
            </a:solidFill>
            <a:miter lim="800000"/>
            <a:headEnd/>
            <a:tailEnd/>
          </a:ln>
        </p:spPr>
        <p:txBody>
          <a:bodyPr wrap="none" anchor="ctr"/>
          <a:lstStyle/>
          <a:p>
            <a:pPr algn="ctr"/>
            <a:r>
              <a:rPr lang="en-US" b="1" dirty="0"/>
              <a:t>Worker</a:t>
            </a:r>
          </a:p>
        </p:txBody>
      </p:sp>
      <p:sp>
        <p:nvSpPr>
          <p:cNvPr id="13316" name="Line 6"/>
          <p:cNvSpPr>
            <a:spLocks noChangeShapeType="1"/>
          </p:cNvSpPr>
          <p:nvPr/>
        </p:nvSpPr>
        <p:spPr bwMode="auto">
          <a:xfrm flipV="1">
            <a:off x="3495675" y="3498850"/>
            <a:ext cx="0" cy="792163"/>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3317" name="Rectangle 7"/>
          <p:cNvSpPr>
            <a:spLocks noChangeArrowheads="1"/>
          </p:cNvSpPr>
          <p:nvPr/>
        </p:nvSpPr>
        <p:spPr bwMode="auto">
          <a:xfrm>
            <a:off x="2919413" y="4362450"/>
            <a:ext cx="1223962" cy="360363"/>
          </a:xfrm>
          <a:prstGeom prst="rect">
            <a:avLst/>
          </a:prstGeom>
          <a:solidFill>
            <a:srgbClr val="97D3FF"/>
          </a:solidFill>
          <a:ln w="19050" algn="ctr">
            <a:solidFill>
              <a:srgbClr val="3B3B64"/>
            </a:solidFill>
            <a:miter lim="800000"/>
            <a:headEnd/>
            <a:tailEnd/>
          </a:ln>
        </p:spPr>
        <p:txBody>
          <a:bodyPr wrap="none" anchor="ctr"/>
          <a:lstStyle/>
          <a:p>
            <a:pPr algn="ctr"/>
            <a:r>
              <a:rPr lang="en-US" b="1" dirty="0"/>
              <a:t>Teacher</a:t>
            </a:r>
          </a:p>
        </p:txBody>
      </p:sp>
      <p:sp>
        <p:nvSpPr>
          <p:cNvPr id="13319" name="Rectangle 10"/>
          <p:cNvSpPr>
            <a:spLocks noChangeArrowheads="1"/>
          </p:cNvSpPr>
          <p:nvPr/>
        </p:nvSpPr>
        <p:spPr bwMode="auto">
          <a:xfrm>
            <a:off x="5005388" y="4362450"/>
            <a:ext cx="1079500" cy="360362"/>
          </a:xfrm>
          <a:prstGeom prst="rect">
            <a:avLst/>
          </a:prstGeom>
          <a:solidFill>
            <a:srgbClr val="97D3FF"/>
          </a:solidFill>
          <a:ln w="19050" algn="ctr">
            <a:solidFill>
              <a:srgbClr val="3B3B64"/>
            </a:solidFill>
            <a:miter lim="800000"/>
            <a:headEnd/>
            <a:tailEnd/>
          </a:ln>
        </p:spPr>
        <p:txBody>
          <a:bodyPr wrap="none" anchor="ctr"/>
          <a:lstStyle/>
          <a:p>
            <a:pPr algn="ctr"/>
            <a:r>
              <a:rPr lang="en-US" b="1" dirty="0"/>
              <a:t>Student</a:t>
            </a:r>
          </a:p>
        </p:txBody>
      </p:sp>
      <p:sp>
        <p:nvSpPr>
          <p:cNvPr id="13320" name="Line 11"/>
          <p:cNvSpPr>
            <a:spLocks noChangeShapeType="1"/>
          </p:cNvSpPr>
          <p:nvPr/>
        </p:nvSpPr>
        <p:spPr bwMode="auto">
          <a:xfrm flipV="1">
            <a:off x="4646613" y="4797152"/>
            <a:ext cx="573459" cy="790848"/>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13321" name="Rectangle 12"/>
          <p:cNvSpPr>
            <a:spLocks noChangeArrowheads="1"/>
          </p:cNvSpPr>
          <p:nvPr/>
        </p:nvSpPr>
        <p:spPr bwMode="auto">
          <a:xfrm>
            <a:off x="4068763" y="5732463"/>
            <a:ext cx="649287" cy="360362"/>
          </a:xfrm>
          <a:prstGeom prst="rect">
            <a:avLst/>
          </a:prstGeom>
          <a:solidFill>
            <a:srgbClr val="00FF99"/>
          </a:solidFill>
          <a:ln w="19050" algn="ctr">
            <a:solidFill>
              <a:srgbClr val="3B3B64"/>
            </a:solidFill>
            <a:miter lim="800000"/>
            <a:headEnd/>
            <a:tailEnd/>
          </a:ln>
        </p:spPr>
        <p:txBody>
          <a:bodyPr wrap="none" anchor="ctr"/>
          <a:lstStyle/>
          <a:p>
            <a:pPr algn="ctr"/>
            <a:r>
              <a:rPr lang="en-US" b="1" dirty="0"/>
              <a:t>TA</a:t>
            </a:r>
          </a:p>
        </p:txBody>
      </p:sp>
      <p:sp>
        <p:nvSpPr>
          <p:cNvPr id="13322" name="Line 14"/>
          <p:cNvSpPr>
            <a:spLocks noChangeShapeType="1"/>
          </p:cNvSpPr>
          <p:nvPr/>
        </p:nvSpPr>
        <p:spPr bwMode="auto">
          <a:xfrm flipH="1" flipV="1">
            <a:off x="3638550" y="4795838"/>
            <a:ext cx="504825" cy="792162"/>
          </a:xfrm>
          <a:prstGeom prst="line">
            <a:avLst/>
          </a:prstGeom>
          <a:noFill/>
          <a:ln w="76200">
            <a:solidFill>
              <a:srgbClr val="3B3B64"/>
            </a:solidFill>
            <a:round/>
            <a:headEnd/>
            <a:tailEnd type="triangle" w="med" len="med"/>
          </a:ln>
          <a:extLst>
            <a:ext uri="{909E8E84-426E-40DD-AFC4-6F175D3DCCD1}">
              <a14:hiddenFill xmlns:a14="http://schemas.microsoft.com/office/drawing/2010/main">
                <a:noFill/>
              </a14:hiddenFill>
            </a:ext>
          </a:extLst>
        </p:spPr>
        <p:txBody>
          <a:bodyPr anchor="ctr"/>
          <a:lstStyle/>
          <a:p>
            <a:endParaRPr lang="he-IL" dirty="0"/>
          </a:p>
        </p:txBody>
      </p:sp>
      <p:sp>
        <p:nvSpPr>
          <p:cNvPr id="4" name="מציין מיקום של מספר שקופית 3"/>
          <p:cNvSpPr>
            <a:spLocks noGrp="1"/>
          </p:cNvSpPr>
          <p:nvPr>
            <p:ph type="sldNum" sz="quarter" idx="12"/>
          </p:nvPr>
        </p:nvSpPr>
        <p:spPr/>
        <p:txBody>
          <a:bodyPr/>
          <a:lstStyle/>
          <a:p>
            <a:pPr>
              <a:defRPr/>
            </a:pPr>
            <a:r>
              <a:rPr lang="en-US" dirty="0" smtClean="0"/>
              <a:t>/37</a:t>
            </a:r>
            <a:fld id="{E29086F5-2D1D-4873-8CEE-EAC3DBCEF349}" type="slidenum">
              <a:rPr lang="he-IL" smtClean="0"/>
              <a:pPr>
                <a:defRPr/>
              </a:pPr>
              <a:t>9</a:t>
            </a:fld>
            <a:endParaRPr lang="he-IL" dirty="0"/>
          </a:p>
        </p:txBody>
      </p:sp>
    </p:spTree>
    <p:extLst>
      <p:ext uri="{BB962C8B-B14F-4D97-AF65-F5344CB8AC3E}">
        <p14:creationId xmlns:p14="http://schemas.microsoft.com/office/powerpoint/2010/main" val="549795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9">
      <a:dk1>
        <a:sysClr val="windowText" lastClr="000000"/>
      </a:dk1>
      <a:lt1>
        <a:sysClr val="window" lastClr="FFFFFF"/>
      </a:lt1>
      <a:dk2>
        <a:srgbClr val="003760"/>
      </a:dk2>
      <a:lt2>
        <a:srgbClr val="DEDEDE"/>
      </a:lt2>
      <a:accent1>
        <a:srgbClr val="53548A"/>
      </a:accent1>
      <a:accent2>
        <a:srgbClr val="3F3F3F"/>
      </a:accent2>
      <a:accent3>
        <a:srgbClr val="A04DA3"/>
      </a:accent3>
      <a:accent4>
        <a:srgbClr val="C4652D"/>
      </a:accent4>
      <a:accent5>
        <a:srgbClr val="8B5D3D"/>
      </a:accent5>
      <a:accent6>
        <a:srgbClr val="3F3F3F"/>
      </a:accent6>
      <a:hlink>
        <a:srgbClr val="FF0000"/>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20923</TotalTime>
  <Words>1988</Words>
  <Application>Microsoft Office PowerPoint</Application>
  <PresentationFormat>‫הצגה על המסך (4:3)</PresentationFormat>
  <Paragraphs>929</Paragraphs>
  <Slides>37</Slides>
  <Notes>11</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37</vt:i4>
      </vt:variant>
    </vt:vector>
  </HeadingPairs>
  <TitlesOfParts>
    <vt:vector size="44" baseType="lpstr">
      <vt:lpstr>Arial</vt:lpstr>
      <vt:lpstr>Calibri</vt:lpstr>
      <vt:lpstr>Georgia</vt:lpstr>
      <vt:lpstr>Times New Roman</vt:lpstr>
      <vt:lpstr>Trebuchet MS</vt:lpstr>
      <vt:lpstr>Wingdings 2</vt:lpstr>
      <vt:lpstr>Urban</vt:lpstr>
      <vt:lpstr>Object Oriented Programming</vt:lpstr>
      <vt:lpstr>Inheritance</vt:lpstr>
      <vt:lpstr>Inheritance</vt:lpstr>
      <vt:lpstr>Inheritance</vt:lpstr>
      <vt:lpstr>Inheritance</vt:lpstr>
      <vt:lpstr>Inheritance</vt:lpstr>
      <vt:lpstr>Inheritance</vt:lpstr>
      <vt:lpstr>Single vs. Multiple Inheritance </vt:lpstr>
      <vt:lpstr>Single vs. Multiple Inheritance (MI)</vt:lpstr>
      <vt:lpstr>Single vs. Multiple Inheritance </vt:lpstr>
      <vt:lpstr>Single vs. Multiple Inheritance</vt:lpstr>
      <vt:lpstr>מה קורה במקרה הבא?</vt:lpstr>
      <vt:lpstr>מה קורה במקרה הבא?</vt:lpstr>
      <vt:lpstr>ירושה מרובה</vt:lpstr>
      <vt:lpstr>ירושה מרובה - דוגמא </vt:lpstr>
      <vt:lpstr>ירושה מרובה - דוגמא</vt:lpstr>
      <vt:lpstr>ירושה מרובה - דוגמא</vt:lpstr>
      <vt:lpstr>ירושה מרובה - דוגמא</vt:lpstr>
      <vt:lpstr>ירושה מרובה - דוגמא</vt:lpstr>
      <vt:lpstr>ירושה מרובה - דוגמא</vt:lpstr>
      <vt:lpstr>ירושה מרובה - דוגמא</vt:lpstr>
      <vt:lpstr>ירושה מרובה - דוגמא</vt:lpstr>
      <vt:lpstr>ירושה מרובה - דוגמא</vt:lpstr>
      <vt:lpstr>ירושה מרובה - דוגמא</vt:lpstr>
      <vt:lpstr>ירושה מרובה - דוגמא</vt:lpstr>
      <vt:lpstr>ירושה מרובה – דוגמת קוד</vt:lpstr>
      <vt:lpstr>Hiding</vt:lpstr>
      <vt:lpstr>Function Hiding - Overriding</vt:lpstr>
      <vt:lpstr>Function Hiding - Overriding</vt:lpstr>
      <vt:lpstr>למה אין Overloading כאשר הפרמטרים לפונקציה שונים?</vt:lpstr>
      <vt:lpstr>Private Members</vt:lpstr>
      <vt:lpstr>Private Inheritance</vt:lpstr>
      <vt:lpstr>Slicing</vt:lpstr>
      <vt:lpstr>Slicing</vt:lpstr>
      <vt:lpstr>Upcasting</vt:lpstr>
      <vt:lpstr>Upcasting – Slicing problem</vt:lpstr>
      <vt:lpstr>Upcasting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dc:title>
  <dc:creator>Amiad</dc:creator>
  <cp:lastModifiedBy>Bar Ilan</cp:lastModifiedBy>
  <cp:revision>582</cp:revision>
  <dcterms:created xsi:type="dcterms:W3CDTF">2010-03-03T12:46:08Z</dcterms:created>
  <dcterms:modified xsi:type="dcterms:W3CDTF">2015-05-07T16:11:30Z</dcterms:modified>
</cp:coreProperties>
</file>